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70" r:id="rId3"/>
    <p:sldId id="258" r:id="rId4"/>
    <p:sldId id="259" r:id="rId5"/>
    <p:sldId id="271" r:id="rId6"/>
    <p:sldId id="266" r:id="rId7"/>
  </p:sldIdLst>
  <p:sldSz cx="9144000" cy="6858000" type="screen4x3"/>
  <p:notesSz cx="6742113" cy="987266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29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1848" y="63"/>
      </p:cViewPr>
      <p:guideLst>
        <p:guide orient="horz" pos="329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34" y="-120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35CF68A-FCD4-4571-ABC9-0FD99B850ED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7350B7C-5BFA-467C-AA2F-FA960773CFB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1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0B1DA6-917A-4729-B873-2F1D188719EE}" type="datetimeFigureOut">
              <a:rPr lang="de-DE" altLang="de-DE"/>
              <a:pPr>
                <a:defRPr/>
              </a:pPr>
              <a:t>21.04.2022</a:t>
            </a:fld>
            <a:endParaRPr lang="de-DE" altLang="de-DE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4C5A7BC5-B1AB-4C33-858F-C451792B710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21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559F9210-D785-4712-A83E-174102B0EFE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78950"/>
            <a:ext cx="2921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2AC6034-A125-477A-AB1A-64431096F9C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024297F-5D06-457C-9345-235D4F18B2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78CDD1D-2093-43C0-B38E-FE80C8DD55B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A34BF87-FF42-4D3D-A2C7-4D520CAE8954}" type="datetimeFigureOut">
              <a:rPr lang="de-DE"/>
              <a:pPr>
                <a:defRPr/>
              </a:pPr>
              <a:t>21.04.2022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7D45F6C9-B1BF-47CE-A3C7-1A8A2B5822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74E28537-1EC8-44BE-AF5A-BF86C4AFFC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3561123-2C72-458D-9257-9D8BF5280D2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BBF46F-DD9E-444F-B499-3041759BCF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52D2D32-6491-4C45-92E5-ACA0FEF148A8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>
            <a:extLst>
              <a:ext uri="{FF2B5EF4-FFF2-40B4-BE49-F238E27FC236}">
                <a16:creationId xmlns:a16="http://schemas.microsoft.com/office/drawing/2014/main" id="{3A8C883E-E1FA-4CCB-91BD-D23BC4F107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izenplatzhalter 2">
            <a:extLst>
              <a:ext uri="{FF2B5EF4-FFF2-40B4-BE49-F238E27FC236}">
                <a16:creationId xmlns:a16="http://schemas.microsoft.com/office/drawing/2014/main" id="{05BE9293-76DE-49BA-B811-37EB08D3D5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/>
          </a:p>
        </p:txBody>
      </p:sp>
      <p:sp>
        <p:nvSpPr>
          <p:cNvPr id="25604" name="Foliennummernplatzhalter 3">
            <a:extLst>
              <a:ext uri="{FF2B5EF4-FFF2-40B4-BE49-F238E27FC236}">
                <a16:creationId xmlns:a16="http://schemas.microsoft.com/office/drawing/2014/main" id="{08B2C158-CE82-48F1-BA76-143747BD56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761CFE-6069-4AE6-A8E5-BF89A9C10AF9}" type="slidenum">
              <a:rPr lang="de-DE" altLang="de-DE"/>
              <a:pPr>
                <a:spcBef>
                  <a:spcPct val="0"/>
                </a:spcBef>
              </a:pPr>
              <a:t>1</a:t>
            </a:fld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96D17E-D9A2-4665-9223-42AB641D7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07.07.2017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F12B9F-C1C0-49E9-A0CB-B68425878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SPE Schwanentor Projektentwicklung GmbH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2F9405-F374-48AE-B0AF-6D88F8DF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5ABBC-223C-4AB1-9195-DA9D133A123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0448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DDF876-45AC-4361-BC0C-DF0C1AEB0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de-DE"/>
              <a:t>07.07.2017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D5DD25-98F3-487E-9200-3EFD90DC5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59113" y="6356350"/>
            <a:ext cx="3097212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t>SPE Schwanentor Projektentwicklung GmbH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21359D-A360-4BF1-95CA-923EA2DC3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045DD22C-A8CE-435F-A488-DAC58809BEC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2829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:a16="http://schemas.microsoft.com/office/drawing/2014/main" id="{BD6CB748-FD9E-4783-82A7-5D5A6E454F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D084206-A690-4713-9AFC-4D913FFF3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A476B1-320F-40C1-8B1C-9C01E86C8A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07.07.2017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838DD0-1FCE-4461-85A3-D822159D00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lang="de-DE" sz="1200">
                <a:effectLst/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t>SPE Schwanentor Projektentwicklung GmbH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F70EFC-F911-4327-8E80-ECD383DEB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DAE3DFB-29DC-4EF8-B1A1-CD4CBC4970E3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7F7F7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el 1">
            <a:extLst>
              <a:ext uri="{FF2B5EF4-FFF2-40B4-BE49-F238E27FC236}">
                <a16:creationId xmlns:a16="http://schemas.microsoft.com/office/drawing/2014/main" id="{DFB11456-D69D-4325-BE1E-73941C07E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323" y="243308"/>
            <a:ext cx="8208912" cy="488516"/>
          </a:xfrm>
          <a:solidFill>
            <a:schemeClr val="bg1">
              <a:lumMod val="95000"/>
            </a:schemeClr>
          </a:solidFill>
        </p:spPr>
        <p:txBody>
          <a:bodyPr anchor="b">
            <a:noAutofit/>
          </a:bodyPr>
          <a:lstStyle/>
          <a:p>
            <a:pPr eaLnBrk="1" hangingPunct="1"/>
            <a:r>
              <a:rPr lang="de-DE" altLang="de-DE" sz="2400" dirty="0">
                <a:solidFill>
                  <a:srgbClr val="00B050"/>
                </a:solidFill>
              </a:rPr>
              <a:t>Präsentation Fachmarktzentrum Frankenthal </a:t>
            </a:r>
            <a:r>
              <a:rPr lang="de-DE" altLang="de-DE" sz="2400" dirty="0" err="1">
                <a:solidFill>
                  <a:srgbClr val="00B050"/>
                </a:solidFill>
              </a:rPr>
              <a:t>Studernheim</a:t>
            </a:r>
            <a:r>
              <a:rPr lang="de-DE" altLang="de-DE" sz="2000" dirty="0">
                <a:solidFill>
                  <a:srgbClr val="00B050"/>
                </a:solidFill>
              </a:rPr>
              <a:t> </a:t>
            </a:r>
            <a:r>
              <a:rPr lang="de-DE" altLang="de-DE" sz="2800" dirty="0"/>
              <a:t>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0C650B7-6ED5-4BA7-B367-F22C583A4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97" y="1023394"/>
            <a:ext cx="8208912" cy="511500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94026FF-9DBD-4607-B917-012C71F33576}"/>
              </a:ext>
            </a:extLst>
          </p:cNvPr>
          <p:cNvSpPr txBox="1"/>
          <p:nvPr/>
        </p:nvSpPr>
        <p:spPr>
          <a:xfrm>
            <a:off x="468085" y="6429966"/>
            <a:ext cx="9536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26.04.2022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73E3E95-0634-4048-81FE-B8B26E16AC7B}"/>
              </a:ext>
            </a:extLst>
          </p:cNvPr>
          <p:cNvSpPr txBox="1"/>
          <p:nvPr/>
        </p:nvSpPr>
        <p:spPr>
          <a:xfrm>
            <a:off x="3098354" y="6417707"/>
            <a:ext cx="30243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Stüdemann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-Grundbesitz-Entwicklung GmbH</a:t>
            </a:r>
            <a:endParaRPr lang="de-DE" dirty="0"/>
          </a:p>
        </p:txBody>
      </p:sp>
      <p:pic>
        <p:nvPicPr>
          <p:cNvPr id="10" name="Picture 2" descr="SGE_logo">
            <a:extLst>
              <a:ext uri="{FF2B5EF4-FFF2-40B4-BE49-F238E27FC236}">
                <a16:creationId xmlns:a16="http://schemas.microsoft.com/office/drawing/2014/main" id="{620955ED-443F-46A5-BB9F-1017FB75D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435996"/>
            <a:ext cx="276389" cy="17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CD7B6103-0068-45AB-B7A6-FEEB1CB89499}"/>
              </a:ext>
            </a:extLst>
          </p:cNvPr>
          <p:cNvSpPr txBox="1"/>
          <p:nvPr/>
        </p:nvSpPr>
        <p:spPr>
          <a:xfrm>
            <a:off x="7891496" y="6416075"/>
            <a:ext cx="8051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  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32FED710-DB6B-44D4-AE98-68892C924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eaLnBrk="1" hangingPunct="1"/>
            <a:r>
              <a:rPr lang="de-DE" altLang="de-DE" sz="2400" dirty="0">
                <a:solidFill>
                  <a:srgbClr val="00B050"/>
                </a:solidFill>
              </a:rPr>
              <a:t>Revitalisierung der REAL-Brachfläche in Frankenthal </a:t>
            </a:r>
            <a:r>
              <a:rPr lang="de-DE" altLang="de-DE" sz="2400" dirty="0" err="1">
                <a:solidFill>
                  <a:srgbClr val="00B050"/>
                </a:solidFill>
              </a:rPr>
              <a:t>Studernheim</a:t>
            </a:r>
            <a:endParaRPr lang="de-DE" altLang="de-DE" sz="2400" dirty="0">
              <a:solidFill>
                <a:srgbClr val="00B050"/>
              </a:solidFill>
            </a:endParaRPr>
          </a:p>
        </p:txBody>
      </p:sp>
      <p:sp>
        <p:nvSpPr>
          <p:cNvPr id="9220" name="Textfeld 4">
            <a:extLst>
              <a:ext uri="{FF2B5EF4-FFF2-40B4-BE49-F238E27FC236}">
                <a16:creationId xmlns:a16="http://schemas.microsoft.com/office/drawing/2014/main" id="{DEFF6277-C67C-4DE5-87BC-6DCD0265A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2133600"/>
            <a:ext cx="38989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F7F7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solidFill>
                <a:schemeClr val="tx1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375651-8C83-4961-ABFF-229011E5BC9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26.04.2022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740E83-213D-4A77-80A4-39DDEBF97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   </a:t>
            </a:r>
            <a:r>
              <a:rPr dirty="0" err="1"/>
              <a:t>Stüdemann</a:t>
            </a:r>
            <a:r>
              <a:rPr dirty="0"/>
              <a:t>-Grundbesitz-Entwicklung GmbH</a:t>
            </a:r>
          </a:p>
        </p:txBody>
      </p:sp>
      <p:sp>
        <p:nvSpPr>
          <p:cNvPr id="9225" name="Foliennummernplatzhalter 6">
            <a:extLst>
              <a:ext uri="{FF2B5EF4-FFF2-40B4-BE49-F238E27FC236}">
                <a16:creationId xmlns:a16="http://schemas.microsoft.com/office/drawing/2014/main" id="{EE2D88F3-301F-4471-8695-9DA6014F0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F7F7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000" dirty="0">
                <a:solidFill>
                  <a:srgbClr val="898989"/>
                </a:solidFill>
              </a:rPr>
              <a:t>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65DC695-FB98-409C-9F19-4C7913105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26681"/>
            <a:ext cx="3849571" cy="5229994"/>
          </a:xfrm>
          <a:prstGeom prst="rect">
            <a:avLst/>
          </a:prstGeom>
        </p:spPr>
      </p:pic>
      <p:pic>
        <p:nvPicPr>
          <p:cNvPr id="24" name="Picture 2" descr="SGE_logo">
            <a:extLst>
              <a:ext uri="{FF2B5EF4-FFF2-40B4-BE49-F238E27FC236}">
                <a16:creationId xmlns:a16="http://schemas.microsoft.com/office/drawing/2014/main" id="{AADD4195-7A17-483B-968F-ACD1F964D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55" y="6436530"/>
            <a:ext cx="276389" cy="17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feil: gestreift nach rechts 18">
            <a:extLst>
              <a:ext uri="{FF2B5EF4-FFF2-40B4-BE49-F238E27FC236}">
                <a16:creationId xmlns:a16="http://schemas.microsoft.com/office/drawing/2014/main" id="{3BD85FC0-647C-4B41-BA6C-7E42F7D71A41}"/>
              </a:ext>
            </a:extLst>
          </p:cNvPr>
          <p:cNvSpPr/>
          <p:nvPr/>
        </p:nvSpPr>
        <p:spPr>
          <a:xfrm>
            <a:off x="4333390" y="3430728"/>
            <a:ext cx="576064" cy="457198"/>
          </a:xfrm>
          <a:prstGeom prst="strip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6355A03-A956-4753-91D7-D7B59984C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332" y="1026682"/>
            <a:ext cx="3760735" cy="52299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9330D52B-194C-4052-8001-4905F99D6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2781"/>
            <a:ext cx="8229600" cy="490066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de-DE" altLang="de-DE" sz="2400" dirty="0">
                <a:solidFill>
                  <a:srgbClr val="00B050"/>
                </a:solidFill>
              </a:rPr>
              <a:t>Das Projekt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285E9EB-A9C8-477D-89DC-DFC15CAD9FA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26.04.2022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0469070-D822-4260-9FFD-F36F60406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   </a:t>
            </a:r>
            <a:r>
              <a:rPr dirty="0" err="1"/>
              <a:t>Stüdemann</a:t>
            </a:r>
            <a:r>
              <a:rPr dirty="0"/>
              <a:t>-Grundbesitz-Entwicklung GmbH</a:t>
            </a:r>
          </a:p>
        </p:txBody>
      </p:sp>
      <p:sp>
        <p:nvSpPr>
          <p:cNvPr id="7175" name="Foliennummernplatzhalter 6">
            <a:extLst>
              <a:ext uri="{FF2B5EF4-FFF2-40B4-BE49-F238E27FC236}">
                <a16:creationId xmlns:a16="http://schemas.microsoft.com/office/drawing/2014/main" id="{87E0170D-05A2-497B-BCDD-6A7EED17C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F7F7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BC9B2C-E0EC-4184-BA18-A00D8BCBC04B}" type="slidenum">
              <a:rPr lang="de-DE" altLang="de-DE" sz="10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de-DE" altLang="de-DE" sz="1000">
              <a:solidFill>
                <a:srgbClr val="898989"/>
              </a:solidFill>
            </a:endParaRPr>
          </a:p>
        </p:txBody>
      </p:sp>
      <p:pic>
        <p:nvPicPr>
          <p:cNvPr id="8" name="Picture 2" descr="SGE_logo">
            <a:extLst>
              <a:ext uri="{FF2B5EF4-FFF2-40B4-BE49-F238E27FC236}">
                <a16:creationId xmlns:a16="http://schemas.microsoft.com/office/drawing/2014/main" id="{19D3C9CA-C52B-4AE3-8304-098C7FF6F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55" y="6436530"/>
            <a:ext cx="276389" cy="17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17AD60A-D781-42F1-A503-01493D2B3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02" y="988875"/>
            <a:ext cx="8219256" cy="51214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>
            <a:extLst>
              <a:ext uri="{FF2B5EF4-FFF2-40B4-BE49-F238E27FC236}">
                <a16:creationId xmlns:a16="http://schemas.microsoft.com/office/drawing/2014/main" id="{EE61C6AB-1A26-4A20-BC37-3E5183E33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2774"/>
            <a:ext cx="8229600" cy="49006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de-DE" altLang="de-DE" sz="2400" dirty="0">
                <a:solidFill>
                  <a:srgbClr val="00B050"/>
                </a:solidFill>
              </a:rPr>
              <a:t>Das Projekt</a:t>
            </a:r>
          </a:p>
        </p:txBody>
      </p:sp>
      <p:sp>
        <p:nvSpPr>
          <p:cNvPr id="6147" name="Inhaltsplatzhalter 2">
            <a:extLst>
              <a:ext uri="{FF2B5EF4-FFF2-40B4-BE49-F238E27FC236}">
                <a16:creationId xmlns:a16="http://schemas.microsoft.com/office/drawing/2014/main" id="{45BF3CE1-F10C-4AD5-938A-CA76453C921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1125538"/>
            <a:ext cx="8229600" cy="5000625"/>
          </a:xfrm>
          <a:solidFill>
            <a:schemeClr val="bg1">
              <a:lumMod val="95000"/>
            </a:schemeClr>
          </a:solidFill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DE" altLang="de-DE" sz="2100" dirty="0">
                <a:solidFill>
                  <a:srgbClr val="00B050"/>
                </a:solidFill>
              </a:rPr>
              <a:t>Daten eines attraktiven Nahversorgungszentrums: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de-DE" altLang="de-DE" sz="2100" dirty="0">
              <a:solidFill>
                <a:srgbClr val="00B050"/>
              </a:solidFill>
            </a:endParaRPr>
          </a:p>
          <a:p>
            <a:pPr eaLnBrk="1" hangingPunct="1"/>
            <a:r>
              <a:rPr lang="de-DE" altLang="de-DE" sz="2100" dirty="0">
                <a:solidFill>
                  <a:srgbClr val="00B050"/>
                </a:solidFill>
              </a:rPr>
              <a:t>Lebensmittel-Vollsortimenter mit Bäcker + Getränkemarkt</a:t>
            </a:r>
          </a:p>
          <a:p>
            <a:pPr eaLnBrk="1" hangingPunct="1"/>
            <a:r>
              <a:rPr lang="de-DE" altLang="de-DE" sz="2100" dirty="0">
                <a:solidFill>
                  <a:srgbClr val="00B050"/>
                </a:solidFill>
              </a:rPr>
              <a:t>Lebensmittel-Discounter </a:t>
            </a:r>
          </a:p>
          <a:p>
            <a:pPr eaLnBrk="1" hangingPunct="1"/>
            <a:r>
              <a:rPr lang="de-DE" altLang="de-DE" sz="2100" dirty="0">
                <a:solidFill>
                  <a:srgbClr val="00B050"/>
                </a:solidFill>
              </a:rPr>
              <a:t>Zooartikel-Fachmarkt </a:t>
            </a:r>
          </a:p>
          <a:p>
            <a:pPr eaLnBrk="1" hangingPunct="1"/>
            <a:r>
              <a:rPr lang="de-DE" altLang="de-DE" sz="2100" dirty="0">
                <a:solidFill>
                  <a:srgbClr val="00B050"/>
                </a:solidFill>
              </a:rPr>
              <a:t>Apotheke </a:t>
            </a:r>
          </a:p>
          <a:p>
            <a:pPr eaLnBrk="1" hangingPunct="1"/>
            <a:r>
              <a:rPr lang="de-DE" altLang="de-DE" sz="2100" dirty="0">
                <a:solidFill>
                  <a:srgbClr val="00B050"/>
                </a:solidFill>
              </a:rPr>
              <a:t>weitere Dienstleistungen  </a:t>
            </a:r>
          </a:p>
          <a:p>
            <a:pPr eaLnBrk="1" hangingPunct="1"/>
            <a:r>
              <a:rPr lang="de-DE" altLang="de-DE" sz="2100" dirty="0">
                <a:solidFill>
                  <a:srgbClr val="00B050"/>
                </a:solidFill>
              </a:rPr>
              <a:t>Fußläufige Anbindung an den bestehenden Ortsteil und das geplante neue Wohngebiet </a:t>
            </a:r>
          </a:p>
          <a:p>
            <a:pPr eaLnBrk="1" hangingPunct="1"/>
            <a:r>
              <a:rPr lang="de-DE" altLang="de-DE" sz="2100" dirty="0">
                <a:solidFill>
                  <a:srgbClr val="00B050"/>
                </a:solidFill>
              </a:rPr>
              <a:t>Nachhaltige Energieversorgung (Photovoltaik, Wärmepumpen, Wärmerückgewinnung) </a:t>
            </a:r>
          </a:p>
          <a:p>
            <a:pPr eaLnBrk="1" hangingPunct="1"/>
            <a:r>
              <a:rPr lang="de-DE" altLang="de-DE" sz="2100" dirty="0">
                <a:solidFill>
                  <a:srgbClr val="00B050"/>
                </a:solidFill>
              </a:rPr>
              <a:t>Außenbereiche: E-Ladesäulen, Begrünung, Schallschutz</a:t>
            </a:r>
          </a:p>
          <a:p>
            <a:pPr eaLnBrk="1" hangingPunct="1"/>
            <a:endParaRPr lang="de-DE" altLang="de-DE" sz="3100" dirty="0">
              <a:solidFill>
                <a:srgbClr val="00B050"/>
              </a:solidFill>
            </a:endParaRPr>
          </a:p>
          <a:p>
            <a:pPr eaLnBrk="1" hangingPunct="1"/>
            <a:endParaRPr lang="de-DE" altLang="de-DE" sz="2600" dirty="0">
              <a:solidFill>
                <a:srgbClr val="00B050"/>
              </a:solidFill>
            </a:endParaRPr>
          </a:p>
          <a:p>
            <a:pPr marL="0" indent="0" eaLnBrk="1" hangingPunct="1">
              <a:buNone/>
            </a:pPr>
            <a:endParaRPr lang="de-DE" altLang="de-DE" sz="2600" dirty="0">
              <a:solidFill>
                <a:srgbClr val="00B050"/>
              </a:solidFill>
            </a:endParaRPr>
          </a:p>
          <a:p>
            <a:pPr marL="0" indent="0" eaLnBrk="1" hangingPunct="1"/>
            <a:endParaRPr lang="de-DE" altLang="de-DE" sz="2600" dirty="0">
              <a:solidFill>
                <a:srgbClr val="00B050"/>
              </a:solidFill>
            </a:endParaRPr>
          </a:p>
          <a:p>
            <a:pPr marL="0" indent="0" eaLnBrk="1" hangingPunct="1"/>
            <a:endParaRPr lang="de-DE" altLang="de-DE" sz="2600" dirty="0">
              <a:solidFill>
                <a:srgbClr val="00B050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de-DE" altLang="de-DE" sz="2600" dirty="0">
              <a:solidFill>
                <a:srgbClr val="00B050"/>
              </a:solidFill>
            </a:endParaRPr>
          </a:p>
          <a:p>
            <a:pPr marL="0" indent="0" eaLnBrk="1" hangingPunct="1"/>
            <a:endParaRPr lang="de-DE" alt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42C45B-8A27-4E24-A519-B24FDDAE6F5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26.04.2022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E3422F-5FD2-462A-96BE-56BA793C0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   </a:t>
            </a:r>
            <a:r>
              <a:rPr dirty="0" err="1"/>
              <a:t>Stüdemann</a:t>
            </a:r>
            <a:r>
              <a:rPr dirty="0"/>
              <a:t>-Grundbesitz-Entwicklung GmbH</a:t>
            </a:r>
          </a:p>
        </p:txBody>
      </p:sp>
      <p:sp>
        <p:nvSpPr>
          <p:cNvPr id="6167" name="Foliennummernplatzhalter 5">
            <a:extLst>
              <a:ext uri="{FF2B5EF4-FFF2-40B4-BE49-F238E27FC236}">
                <a16:creationId xmlns:a16="http://schemas.microsoft.com/office/drawing/2014/main" id="{1E0CA00C-7698-425D-A414-39292A67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F7F7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000" dirty="0">
                <a:solidFill>
                  <a:srgbClr val="898989"/>
                </a:solidFill>
              </a:rPr>
              <a:t>4</a:t>
            </a:r>
          </a:p>
        </p:txBody>
      </p:sp>
      <p:pic>
        <p:nvPicPr>
          <p:cNvPr id="8" name="Picture 2" descr="SGE_logo">
            <a:extLst>
              <a:ext uri="{FF2B5EF4-FFF2-40B4-BE49-F238E27FC236}">
                <a16:creationId xmlns:a16="http://schemas.microsoft.com/office/drawing/2014/main" id="{43FDC58F-F676-42D6-99DF-489261965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55" y="6436530"/>
            <a:ext cx="276389" cy="17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>
            <a:extLst>
              <a:ext uri="{FF2B5EF4-FFF2-40B4-BE49-F238E27FC236}">
                <a16:creationId xmlns:a16="http://schemas.microsoft.com/office/drawing/2014/main" id="{3BC94393-3D04-46BA-B589-5773C933B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7601"/>
            <a:ext cx="8229600" cy="56207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de-DE" altLang="de-DE" sz="2400" dirty="0">
                <a:solidFill>
                  <a:srgbClr val="00B050"/>
                </a:solidFill>
              </a:rPr>
              <a:t>Der Terminplan</a:t>
            </a:r>
          </a:p>
        </p:txBody>
      </p:sp>
      <p:sp>
        <p:nvSpPr>
          <p:cNvPr id="23555" name="Inhaltsplatzhalter 2">
            <a:extLst>
              <a:ext uri="{FF2B5EF4-FFF2-40B4-BE49-F238E27FC236}">
                <a16:creationId xmlns:a16="http://schemas.microsoft.com/office/drawing/2014/main" id="{5F10FB5D-1D46-400F-B5E1-DC85B8139E3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1125538"/>
            <a:ext cx="8229600" cy="5000625"/>
          </a:xfrm>
          <a:solidFill>
            <a:schemeClr val="bg1">
              <a:lumMod val="95000"/>
            </a:schemeClr>
          </a:solidFill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de-DE" altLang="de-DE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de-DE" alt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3C144C3-1C92-4E32-9391-015F68EE854D}"/>
              </a:ext>
            </a:extLst>
          </p:cNvPr>
          <p:cNvSpPr/>
          <p:nvPr/>
        </p:nvSpPr>
        <p:spPr>
          <a:xfrm>
            <a:off x="611188" y="1638300"/>
            <a:ext cx="1873250" cy="4222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rgbClr val="00B050"/>
                </a:solidFill>
              </a:rPr>
              <a:t>B-Plan</a:t>
            </a:r>
            <a:r>
              <a:rPr lang="de-DE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808E9B0-0B48-4779-8A40-83EFA0438EEF}"/>
              </a:ext>
            </a:extLst>
          </p:cNvPr>
          <p:cNvSpPr/>
          <p:nvPr/>
        </p:nvSpPr>
        <p:spPr>
          <a:xfrm>
            <a:off x="2627313" y="1638300"/>
            <a:ext cx="1871662" cy="4222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rgbClr val="00B050"/>
                </a:solidFill>
              </a:rPr>
              <a:t>Bauantrag</a:t>
            </a:r>
            <a:r>
              <a:rPr lang="de-DE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C161070-E068-49B5-B6A7-3D66E09A4A79}"/>
              </a:ext>
            </a:extLst>
          </p:cNvPr>
          <p:cNvSpPr/>
          <p:nvPr/>
        </p:nvSpPr>
        <p:spPr>
          <a:xfrm>
            <a:off x="4641850" y="1638300"/>
            <a:ext cx="1873250" cy="4222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rgbClr val="00B050"/>
                </a:solidFill>
              </a:rPr>
              <a:t>Baubeginn</a:t>
            </a:r>
            <a:r>
              <a:rPr lang="de-DE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DC35C6D-9E52-4669-A40C-7FE6DCBF0395}"/>
              </a:ext>
            </a:extLst>
          </p:cNvPr>
          <p:cNvSpPr/>
          <p:nvPr/>
        </p:nvSpPr>
        <p:spPr>
          <a:xfrm>
            <a:off x="6657975" y="1638300"/>
            <a:ext cx="1871663" cy="4222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rgbClr val="00B050"/>
                </a:solidFill>
              </a:rPr>
              <a:t>Eröffnung</a:t>
            </a:r>
            <a:r>
              <a:rPr lang="de-DE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CC9D73D-4B9C-4ED9-8C70-A6BEC2FC4B4D}"/>
              </a:ext>
            </a:extLst>
          </p:cNvPr>
          <p:cNvSpPr/>
          <p:nvPr/>
        </p:nvSpPr>
        <p:spPr>
          <a:xfrm>
            <a:off x="611188" y="2430463"/>
            <a:ext cx="1873250" cy="4222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rgbClr val="00B050"/>
                </a:solidFill>
              </a:rPr>
              <a:t>bis 02/2023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94E96D5-27BA-47AA-9CC8-E2B9F2E59076}"/>
              </a:ext>
            </a:extLst>
          </p:cNvPr>
          <p:cNvSpPr/>
          <p:nvPr/>
        </p:nvSpPr>
        <p:spPr>
          <a:xfrm>
            <a:off x="611188" y="3357563"/>
            <a:ext cx="1871662" cy="187166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198385D-9E1D-499A-B6F2-57C67C259646}"/>
              </a:ext>
            </a:extLst>
          </p:cNvPr>
          <p:cNvSpPr/>
          <p:nvPr/>
        </p:nvSpPr>
        <p:spPr>
          <a:xfrm>
            <a:off x="2627313" y="2430463"/>
            <a:ext cx="1871662" cy="4222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rgbClr val="00B050"/>
                </a:solidFill>
              </a:rPr>
              <a:t>01/2023</a:t>
            </a:r>
            <a:r>
              <a:rPr lang="de-DE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3223F63-6BCB-42E9-8CEC-07779583BEA8}"/>
              </a:ext>
            </a:extLst>
          </p:cNvPr>
          <p:cNvSpPr/>
          <p:nvPr/>
        </p:nvSpPr>
        <p:spPr>
          <a:xfrm>
            <a:off x="4641850" y="2430463"/>
            <a:ext cx="1873250" cy="4222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rgbClr val="00B050"/>
                </a:solidFill>
              </a:rPr>
              <a:t>05/2023</a:t>
            </a:r>
            <a:r>
              <a:rPr lang="de-DE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5D6E18E-E70E-44BF-8FC7-2D4A3B4F1FBA}"/>
              </a:ext>
            </a:extLst>
          </p:cNvPr>
          <p:cNvSpPr/>
          <p:nvPr/>
        </p:nvSpPr>
        <p:spPr>
          <a:xfrm>
            <a:off x="6657975" y="2430463"/>
            <a:ext cx="1871663" cy="4222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rgbClr val="00B050"/>
                </a:solidFill>
              </a:rPr>
              <a:t>07/2020</a:t>
            </a:r>
            <a:r>
              <a:rPr lang="de-DE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201BD7C-BE20-43C8-81EC-5B0734056397}"/>
              </a:ext>
            </a:extLst>
          </p:cNvPr>
          <p:cNvSpPr/>
          <p:nvPr/>
        </p:nvSpPr>
        <p:spPr>
          <a:xfrm>
            <a:off x="2627313" y="3357563"/>
            <a:ext cx="1871662" cy="187166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46BCCC1-29E0-41BB-94E5-B93BD6A155D0}"/>
              </a:ext>
            </a:extLst>
          </p:cNvPr>
          <p:cNvSpPr/>
          <p:nvPr/>
        </p:nvSpPr>
        <p:spPr>
          <a:xfrm>
            <a:off x="4659313" y="3357563"/>
            <a:ext cx="1873250" cy="187325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5A26E5C-2337-4491-AF18-158FA4F8941E}"/>
              </a:ext>
            </a:extLst>
          </p:cNvPr>
          <p:cNvSpPr/>
          <p:nvPr/>
        </p:nvSpPr>
        <p:spPr>
          <a:xfrm>
            <a:off x="6684963" y="3344863"/>
            <a:ext cx="1871662" cy="187166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23572" name="Grafik 26">
            <a:extLst>
              <a:ext uri="{FF2B5EF4-FFF2-40B4-BE49-F238E27FC236}">
                <a16:creationId xmlns:a16="http://schemas.microsoft.com/office/drawing/2014/main" id="{DCAC4A3E-70FB-4316-B4FA-282C5F732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898" y="3566318"/>
            <a:ext cx="831850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3" name="Grafik 27">
            <a:extLst>
              <a:ext uri="{FF2B5EF4-FFF2-40B4-BE49-F238E27FC236}">
                <a16:creationId xmlns:a16="http://schemas.microsoft.com/office/drawing/2014/main" id="{D4135CEE-AF6C-45E3-9F39-5FB729BD3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454" y="3578224"/>
            <a:ext cx="83185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Datumsplatzhalter 28">
            <a:extLst>
              <a:ext uri="{FF2B5EF4-FFF2-40B4-BE49-F238E27FC236}">
                <a16:creationId xmlns:a16="http://schemas.microsoft.com/office/drawing/2014/main" id="{2FEC0EE4-CBF2-4629-B0B8-A5AC734340B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26.04.2022</a:t>
            </a:r>
          </a:p>
        </p:txBody>
      </p:sp>
      <p:sp>
        <p:nvSpPr>
          <p:cNvPr id="30" name="Fußzeilenplatzhalter 29">
            <a:extLst>
              <a:ext uri="{FF2B5EF4-FFF2-40B4-BE49-F238E27FC236}">
                <a16:creationId xmlns:a16="http://schemas.microsoft.com/office/drawing/2014/main" id="{56D06668-D901-42FD-B652-23DE17886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   </a:t>
            </a:r>
            <a:r>
              <a:rPr dirty="0" err="1"/>
              <a:t>Stüdemann</a:t>
            </a:r>
            <a:r>
              <a:rPr dirty="0"/>
              <a:t>-Grundbesitz-Entwicklung GmbH</a:t>
            </a:r>
          </a:p>
        </p:txBody>
      </p:sp>
      <p:sp>
        <p:nvSpPr>
          <p:cNvPr id="23576" name="Foliennummernplatzhalter 30">
            <a:extLst>
              <a:ext uri="{FF2B5EF4-FFF2-40B4-BE49-F238E27FC236}">
                <a16:creationId xmlns:a16="http://schemas.microsoft.com/office/drawing/2014/main" id="{D072D94A-73E6-42AA-8184-7DEE307D9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F7F7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000" dirty="0">
                <a:solidFill>
                  <a:srgbClr val="898989"/>
                </a:solidFill>
              </a:rPr>
              <a:t>5</a:t>
            </a:r>
          </a:p>
        </p:txBody>
      </p:sp>
      <p:pic>
        <p:nvPicPr>
          <p:cNvPr id="25" name="Grafik 23">
            <a:extLst>
              <a:ext uri="{FF2B5EF4-FFF2-40B4-BE49-F238E27FC236}">
                <a16:creationId xmlns:a16="http://schemas.microsoft.com/office/drawing/2014/main" id="{0C07C49B-6EAA-4917-A8B6-DCD8A4872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3566317"/>
            <a:ext cx="1614488" cy="155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7AF58A5-DBA2-4E59-AA4F-73ECBED9BC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70" y="3593260"/>
            <a:ext cx="1526985" cy="1526985"/>
          </a:xfrm>
          <a:prstGeom prst="rect">
            <a:avLst/>
          </a:prstGeom>
        </p:spPr>
      </p:pic>
      <p:pic>
        <p:nvPicPr>
          <p:cNvPr id="6" name="Grafik 5" descr="Ein Bild, das Handkarren, Transport enthält.&#10;&#10;Automatisch generierte Beschreibung">
            <a:extLst>
              <a:ext uri="{FF2B5EF4-FFF2-40B4-BE49-F238E27FC236}">
                <a16:creationId xmlns:a16="http://schemas.microsoft.com/office/drawing/2014/main" id="{DE543296-1230-4D61-9C24-34AE002ABE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569591"/>
            <a:ext cx="1620275" cy="1550654"/>
          </a:xfrm>
          <a:prstGeom prst="rect">
            <a:avLst/>
          </a:prstGeom>
        </p:spPr>
      </p:pic>
      <p:pic>
        <p:nvPicPr>
          <p:cNvPr id="31" name="Picture 2" descr="SGE_logo">
            <a:extLst>
              <a:ext uri="{FF2B5EF4-FFF2-40B4-BE49-F238E27FC236}">
                <a16:creationId xmlns:a16="http://schemas.microsoft.com/office/drawing/2014/main" id="{89DF45D6-A08F-4A81-927A-1A481E2C6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55" y="6436530"/>
            <a:ext cx="276389" cy="17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>
            <a:extLst>
              <a:ext uri="{FF2B5EF4-FFF2-40B4-BE49-F238E27FC236}">
                <a16:creationId xmlns:a16="http://schemas.microsoft.com/office/drawing/2014/main" id="{92A34B2D-7CD3-484F-8B75-469A94C7E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de-DE" altLang="de-DE" sz="2400" dirty="0">
                <a:solidFill>
                  <a:srgbClr val="00B050"/>
                </a:solidFill>
              </a:rPr>
              <a:t>Der Entwickler</a:t>
            </a:r>
          </a:p>
        </p:txBody>
      </p:sp>
      <p:sp>
        <p:nvSpPr>
          <p:cNvPr id="16387" name="Inhaltsplatzhalter 2">
            <a:extLst>
              <a:ext uri="{FF2B5EF4-FFF2-40B4-BE49-F238E27FC236}">
                <a16:creationId xmlns:a16="http://schemas.microsoft.com/office/drawing/2014/main" id="{26296D1F-ABBE-4559-9C4F-9A23CD5A8E64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1125538"/>
            <a:ext cx="8229600" cy="5000625"/>
          </a:xfrm>
          <a:solidFill>
            <a:schemeClr val="bg1">
              <a:lumMod val="95000"/>
            </a:schemeClr>
          </a:solidFill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de-DE" altLang="de-DE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de-DE" altLang="de-DE" sz="21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DE" altLang="de-DE" sz="2000" dirty="0">
                <a:solidFill>
                  <a:srgbClr val="00B050"/>
                </a:solidFill>
              </a:rPr>
              <a:t>Die SGE </a:t>
            </a:r>
            <a:r>
              <a:rPr lang="de-DE" altLang="de-DE" sz="2000" dirty="0" err="1">
                <a:solidFill>
                  <a:srgbClr val="00B050"/>
                </a:solidFill>
              </a:rPr>
              <a:t>Stüdemann</a:t>
            </a:r>
            <a:r>
              <a:rPr lang="de-DE" altLang="de-DE" sz="2000" dirty="0">
                <a:solidFill>
                  <a:srgbClr val="00B050"/>
                </a:solidFill>
              </a:rPr>
              <a:t>-Grundbesitz-Entwicklung GmbH ist Investoren- und Projektsteuerungsgesellschaft mit langjähriger Expertise. Beheimatet in Duisburg realisiert die SGE vielfältige Projekte allein und mit namhaften Partnern in ganz Deutschland. Große Revitalisierungen und die Neu-strukturierung von ganzen Immobilien-Portfolios gehören ebenso zum Leistungsbild wie die Generalsteuerung von Baumaßnahmen und die Entwicklung von eigenen attraktiven Projekten.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DE" altLang="de-DE" sz="1800" dirty="0"/>
              <a:t>          </a:t>
            </a:r>
            <a:endParaRPr lang="de-DE" alt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043E1F3-345B-45E9-A46B-73F61579FECC}"/>
              </a:ext>
            </a:extLst>
          </p:cNvPr>
          <p:cNvSpPr/>
          <p:nvPr/>
        </p:nvSpPr>
        <p:spPr>
          <a:xfrm>
            <a:off x="3059113" y="1196975"/>
            <a:ext cx="3025775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C31831B-46AB-4A53-BB5C-D922CD263F9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26.04.2022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4A87342-8B4C-4C0A-8689-7F54880F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   </a:t>
            </a:r>
            <a:r>
              <a:rPr dirty="0" err="1"/>
              <a:t>Stüdemann</a:t>
            </a:r>
            <a:r>
              <a:rPr dirty="0"/>
              <a:t>-Grundbesitz-Entwicklung GmbH</a:t>
            </a:r>
          </a:p>
        </p:txBody>
      </p:sp>
      <p:sp>
        <p:nvSpPr>
          <p:cNvPr id="16391" name="Foliennummernplatzhalter 6">
            <a:extLst>
              <a:ext uri="{FF2B5EF4-FFF2-40B4-BE49-F238E27FC236}">
                <a16:creationId xmlns:a16="http://schemas.microsoft.com/office/drawing/2014/main" id="{6D9D87B6-DFE5-4926-9685-F2E8AD3CA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F7F7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000" dirty="0">
                <a:solidFill>
                  <a:srgbClr val="898989"/>
                </a:solidFill>
              </a:rPr>
              <a:t>6</a:t>
            </a:r>
          </a:p>
        </p:txBody>
      </p:sp>
      <p:pic>
        <p:nvPicPr>
          <p:cNvPr id="16392" name="Grafik 7">
            <a:extLst>
              <a:ext uri="{FF2B5EF4-FFF2-40B4-BE49-F238E27FC236}">
                <a16:creationId xmlns:a16="http://schemas.microsoft.com/office/drawing/2014/main" id="{4FC75E67-530A-4A18-B9FE-1417BB4C2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651500"/>
            <a:ext cx="4413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Grafik 1" descr="SGE_logo">
            <a:extLst>
              <a:ext uri="{FF2B5EF4-FFF2-40B4-BE49-F238E27FC236}">
                <a16:creationId xmlns:a16="http://schemas.microsoft.com/office/drawing/2014/main" id="{C43D8E5C-D954-4D1B-AD19-2B4A811DA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4" y="1336675"/>
            <a:ext cx="808890" cy="50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CC0A8A7-3A3A-470B-936D-9A87CE150A6B}"/>
              </a:ext>
            </a:extLst>
          </p:cNvPr>
          <p:cNvSpPr txBox="1"/>
          <p:nvPr/>
        </p:nvSpPr>
        <p:spPr>
          <a:xfrm>
            <a:off x="971550" y="5722938"/>
            <a:ext cx="27368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de-DE" altLang="de-DE" dirty="0">
                <a:solidFill>
                  <a:srgbClr val="00B050"/>
                </a:solidFill>
                <a:latin typeface="+mn-lt"/>
                <a:cs typeface="Arial" charset="0"/>
              </a:rPr>
              <a:t>www.sge-stuedemann.de</a:t>
            </a:r>
          </a:p>
        </p:txBody>
      </p:sp>
      <p:pic>
        <p:nvPicPr>
          <p:cNvPr id="16395" name="Picture 11">
            <a:extLst>
              <a:ext uri="{FF2B5EF4-FFF2-40B4-BE49-F238E27FC236}">
                <a16:creationId xmlns:a16="http://schemas.microsoft.com/office/drawing/2014/main" id="{146AD55E-BC44-43BF-AF09-C9C760664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4356100"/>
            <a:ext cx="29464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3" descr="kuhlenwall2">
            <a:extLst>
              <a:ext uri="{FF2B5EF4-FFF2-40B4-BE49-F238E27FC236}">
                <a16:creationId xmlns:a16="http://schemas.microsoft.com/office/drawing/2014/main" id="{2C70E55E-B72F-4E17-96E3-4BFF51B73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56100"/>
            <a:ext cx="24368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5" descr="power">
            <a:extLst>
              <a:ext uri="{FF2B5EF4-FFF2-40B4-BE49-F238E27FC236}">
                <a16:creationId xmlns:a16="http://schemas.microsoft.com/office/drawing/2014/main" id="{7F8FB1F1-7E56-4406-9252-E909F9F85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4356100"/>
            <a:ext cx="243046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SGE_logo">
            <a:extLst>
              <a:ext uri="{FF2B5EF4-FFF2-40B4-BE49-F238E27FC236}">
                <a16:creationId xmlns:a16="http://schemas.microsoft.com/office/drawing/2014/main" id="{BAC93DFC-68DB-40FD-94B5-51142D934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55" y="6436530"/>
            <a:ext cx="276389" cy="17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fontAlgn="auto">
          <a:spcBef>
            <a:spcPct val="20000"/>
          </a:spcBef>
          <a:spcAft>
            <a:spcPts val="0"/>
          </a:spcAft>
          <a:defRPr dirty="0">
            <a:solidFill>
              <a:schemeClr val="bg1">
                <a:lumMod val="50000"/>
              </a:schemeClr>
            </a:solidFill>
            <a:latin typeface="+mn-lt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Microsoft Office PowerPoint</Application>
  <PresentationFormat>Bildschirmpräsentation (4:3)</PresentationFormat>
  <Paragraphs>61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Calibri</vt:lpstr>
      <vt:lpstr>Larissa</vt:lpstr>
      <vt:lpstr>Präsentation Fachmarktzentrum Frankenthal Studernheim  </vt:lpstr>
      <vt:lpstr>Revitalisierung der REAL-Brachfläche in Frankenthal Studernheim</vt:lpstr>
      <vt:lpstr>Das Projekt</vt:lpstr>
      <vt:lpstr>Das Projekt</vt:lpstr>
      <vt:lpstr>Der Terminplan</vt:lpstr>
      <vt:lpstr>Der Entwickler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Inga Wunsch</dc:creator>
  <cp:lastModifiedBy>Jens-Martin Stuedemann</cp:lastModifiedBy>
  <cp:revision>114</cp:revision>
  <cp:lastPrinted>2017-07-11T14:48:07Z</cp:lastPrinted>
  <dcterms:created xsi:type="dcterms:W3CDTF">2017-07-05T09:49:37Z</dcterms:created>
  <dcterms:modified xsi:type="dcterms:W3CDTF">2022-04-21T14:35:39Z</dcterms:modified>
</cp:coreProperties>
</file>