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2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0"/>
  </p:notesMasterIdLst>
  <p:sldIdLst>
    <p:sldId id="256" r:id="rId3"/>
    <p:sldId id="257" r:id="rId4"/>
    <p:sldId id="295" r:id="rId5"/>
    <p:sldId id="284" r:id="rId6"/>
    <p:sldId id="299" r:id="rId7"/>
    <p:sldId id="298" r:id="rId8"/>
    <p:sldId id="280" r:id="rId9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5E5E"/>
    <a:srgbClr val="E0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740" autoAdjust="0"/>
    <p:restoredTop sz="94629" autoAdjust="0"/>
  </p:normalViewPr>
  <p:slideViewPr>
    <p:cSldViewPr>
      <p:cViewPr>
        <p:scale>
          <a:sx n="100" d="100"/>
          <a:sy n="100" d="100"/>
        </p:scale>
        <p:origin x="2424" y="2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22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Gemeldete Personen mit Hauptwohnsitz</c:v>
                </c:pt>
              </c:strCache>
            </c:strRef>
          </c:tx>
          <c:invertIfNegative val="0"/>
          <c:dLbls>
            <c:delete val="1"/>
          </c:dLbls>
          <c:val>
            <c:numRef>
              <c:f>Tabelle1!$B$2:$B$12</c:f>
              <c:numCache>
                <c:formatCode>#,##0</c:formatCode>
                <c:ptCount val="11"/>
                <c:pt idx="0">
                  <c:v>46580</c:v>
                </c:pt>
                <c:pt idx="1">
                  <c:v>46719</c:v>
                </c:pt>
                <c:pt idx="2">
                  <c:v>46732</c:v>
                </c:pt>
                <c:pt idx="3">
                  <c:v>46458</c:v>
                </c:pt>
                <c:pt idx="4">
                  <c:v>46384</c:v>
                </c:pt>
                <c:pt idx="5">
                  <c:v>46582</c:v>
                </c:pt>
                <c:pt idx="6">
                  <c:v>46995</c:v>
                </c:pt>
                <c:pt idx="7">
                  <c:v>47339</c:v>
                </c:pt>
                <c:pt idx="8">
                  <c:v>47793</c:v>
                </c:pt>
                <c:pt idx="9">
                  <c:v>48458</c:v>
                </c:pt>
                <c:pt idx="10">
                  <c:v>48801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E6-43F5-BC52-78B655A524A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40178176"/>
        <c:axId val="140180096"/>
      </c:barChart>
      <c:catAx>
        <c:axId val="140178176"/>
        <c:scaling>
          <c:orientation val="minMax"/>
        </c:scaling>
        <c:delete val="1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de-DE" dirty="0"/>
                  <a:t>2006</a:t>
                </a:r>
                <a:r>
                  <a:rPr lang="de-DE" baseline="0" dirty="0"/>
                  <a:t>    2007    2008   2009    2010    2011    2012    2013    2014    2015    2016</a:t>
                </a:r>
                <a:endParaRPr lang="de-DE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40180096"/>
        <c:crosses val="autoZero"/>
        <c:auto val="1"/>
        <c:lblAlgn val="ctr"/>
        <c:lblOffset val="100"/>
        <c:noMultiLvlLbl val="0"/>
      </c:catAx>
      <c:valAx>
        <c:axId val="140180096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14017817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Tabelle1!$B$9</c:f>
              <c:strCache>
                <c:ptCount val="1"/>
                <c:pt idx="0">
                  <c:v>Gesamtbevölkerung</c:v>
                </c:pt>
              </c:strCache>
            </c:strRef>
          </c:tx>
          <c:invertIfNegative val="0"/>
          <c:cat>
            <c:numRef>
              <c:f>Tabelle1!$C$8:$F$8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2035</c:v>
                </c:pt>
                <c:pt idx="3">
                  <c:v>2060</c:v>
                </c:pt>
              </c:numCache>
            </c:numRef>
          </c:cat>
          <c:val>
            <c:numRef>
              <c:f>Tabelle1!$C$9:$F$9</c:f>
              <c:numCache>
                <c:formatCode>#,##0</c:formatCode>
                <c:ptCount val="4"/>
                <c:pt idx="0">
                  <c:v>48476</c:v>
                </c:pt>
                <c:pt idx="1">
                  <c:v>48700</c:v>
                </c:pt>
                <c:pt idx="2">
                  <c:v>47857</c:v>
                </c:pt>
                <c:pt idx="3">
                  <c:v>43591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85-4A97-B8BF-5D6B387A8BC5}"/>
            </c:ext>
          </c:extLst>
        </c:ser>
        <c:ser>
          <c:idx val="1"/>
          <c:order val="1"/>
          <c:tx>
            <c:strRef>
              <c:f>Tabelle1!$B$10</c:f>
              <c:strCache>
                <c:ptCount val="1"/>
                <c:pt idx="0">
                  <c:v>Anteil der Ü-65 </c:v>
                </c:pt>
              </c:strCache>
            </c:strRef>
          </c:tx>
          <c:invertIfNegative val="0"/>
          <c:cat>
            <c:numRef>
              <c:f>Tabelle1!$C$8:$F$8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2035</c:v>
                </c:pt>
                <c:pt idx="3">
                  <c:v>2060</c:v>
                </c:pt>
              </c:numCache>
            </c:numRef>
          </c:cat>
          <c:val>
            <c:numRef>
              <c:f>Tabelle1!$C$10:$F$10</c:f>
              <c:numCache>
                <c:formatCode>#,##0</c:formatCode>
                <c:ptCount val="4"/>
                <c:pt idx="0">
                  <c:v>10919</c:v>
                </c:pt>
                <c:pt idx="1">
                  <c:v>11015</c:v>
                </c:pt>
                <c:pt idx="2">
                  <c:v>13740</c:v>
                </c:pt>
                <c:pt idx="3">
                  <c:v>13925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585-4A97-B8BF-5D6B387A8B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1062528"/>
        <c:axId val="141064064"/>
      </c:barChart>
      <c:catAx>
        <c:axId val="141062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1064064"/>
        <c:crosses val="autoZero"/>
        <c:auto val="1"/>
        <c:lblAlgn val="ctr"/>
        <c:lblOffset val="100"/>
        <c:noMultiLvlLbl val="0"/>
      </c:catAx>
      <c:valAx>
        <c:axId val="141064064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14106252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_rels/data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diagrams/_rels/drawing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661460-B4C7-4033-949B-52671C1BA25C}" type="doc">
      <dgm:prSet loTypeId="urn:microsoft.com/office/officeart/2005/8/layout/list1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de-DE"/>
        </a:p>
      </dgm:t>
    </dgm:pt>
    <dgm:pt modelId="{66C29776-0862-4A7F-8A7B-63800BD0BB5D}">
      <dgm:prSet phldrT="[Text]" custT="1"/>
      <dgm:spPr/>
      <dgm:t>
        <a:bodyPr/>
        <a:lstStyle/>
        <a:p>
          <a:r>
            <a:rPr lang="de-DE" sz="1600" dirty="0"/>
            <a:t>1. Einführung</a:t>
          </a:r>
        </a:p>
      </dgm:t>
    </dgm:pt>
    <dgm:pt modelId="{C8231C1D-E24B-4D2A-92B7-E209F277F641}" type="parTrans" cxnId="{6AB284E7-121C-41A1-BA2F-3BB060993C69}">
      <dgm:prSet/>
      <dgm:spPr/>
      <dgm:t>
        <a:bodyPr/>
        <a:lstStyle/>
        <a:p>
          <a:endParaRPr lang="de-DE"/>
        </a:p>
      </dgm:t>
    </dgm:pt>
    <dgm:pt modelId="{804C6BB3-DB21-4E95-AB78-AF1BB0D20CA3}" type="sibTrans" cxnId="{6AB284E7-121C-41A1-BA2F-3BB060993C69}">
      <dgm:prSet/>
      <dgm:spPr/>
      <dgm:t>
        <a:bodyPr/>
        <a:lstStyle/>
        <a:p>
          <a:endParaRPr lang="de-DE"/>
        </a:p>
      </dgm:t>
    </dgm:pt>
    <dgm:pt modelId="{E4A037C1-D7D8-42C0-B1CD-907772D5306E}">
      <dgm:prSet phldrT="[Text]" custT="1"/>
      <dgm:spPr/>
      <dgm:t>
        <a:bodyPr/>
        <a:lstStyle/>
        <a:p>
          <a:r>
            <a:rPr lang="de-DE" sz="1600" dirty="0"/>
            <a:t>2. Beispiele aus anderen Kommunen</a:t>
          </a:r>
        </a:p>
      </dgm:t>
    </dgm:pt>
    <dgm:pt modelId="{5803469F-EE93-4ACA-B599-18F7613C2286}" type="parTrans" cxnId="{C7546259-6692-41F0-93FA-8D69836573B0}">
      <dgm:prSet/>
      <dgm:spPr/>
      <dgm:t>
        <a:bodyPr/>
        <a:lstStyle/>
        <a:p>
          <a:endParaRPr lang="de-DE"/>
        </a:p>
      </dgm:t>
    </dgm:pt>
    <dgm:pt modelId="{86A80B72-2382-4EF1-8A0A-74C71E4540C9}" type="sibTrans" cxnId="{C7546259-6692-41F0-93FA-8D69836573B0}">
      <dgm:prSet/>
      <dgm:spPr/>
      <dgm:t>
        <a:bodyPr/>
        <a:lstStyle/>
        <a:p>
          <a:endParaRPr lang="de-DE"/>
        </a:p>
      </dgm:t>
    </dgm:pt>
    <dgm:pt modelId="{C366605E-A4F8-4E6C-ADC8-CD9400BD8751}">
      <dgm:prSet phldrT="[Text]" custT="1"/>
      <dgm:spPr/>
      <dgm:t>
        <a:bodyPr/>
        <a:lstStyle/>
        <a:p>
          <a:r>
            <a:rPr lang="de-DE" sz="1600" dirty="0"/>
            <a:t>3. Wohnraumversorgungskonzept für Frankenthal</a:t>
          </a:r>
        </a:p>
      </dgm:t>
    </dgm:pt>
    <dgm:pt modelId="{A105A970-3446-4B40-B2BA-EDFD07303A36}" type="parTrans" cxnId="{3D176C2F-D1DB-4A5F-8D92-8375F6EC244E}">
      <dgm:prSet/>
      <dgm:spPr/>
      <dgm:t>
        <a:bodyPr/>
        <a:lstStyle/>
        <a:p>
          <a:endParaRPr lang="de-DE"/>
        </a:p>
      </dgm:t>
    </dgm:pt>
    <dgm:pt modelId="{0B6674A7-95D2-442B-B883-648C584F8DA3}" type="sibTrans" cxnId="{3D176C2F-D1DB-4A5F-8D92-8375F6EC244E}">
      <dgm:prSet/>
      <dgm:spPr/>
      <dgm:t>
        <a:bodyPr/>
        <a:lstStyle/>
        <a:p>
          <a:endParaRPr lang="de-DE"/>
        </a:p>
      </dgm:t>
    </dgm:pt>
    <dgm:pt modelId="{B7555DD3-146F-40FB-9EC0-B3A3A098843A}">
      <dgm:prSet phldrT="[Text]" custT="1"/>
      <dgm:spPr/>
      <dgm:t>
        <a:bodyPr/>
        <a:lstStyle/>
        <a:p>
          <a:r>
            <a:rPr lang="de-DE" sz="1600" dirty="0"/>
            <a:t>4. Anfragen der Fraktionen</a:t>
          </a:r>
        </a:p>
      </dgm:t>
    </dgm:pt>
    <dgm:pt modelId="{8C7BD3D7-9BB9-420C-8B06-3629A68CB896}" type="parTrans" cxnId="{B87BE24C-9051-443B-9AD1-E504977074E5}">
      <dgm:prSet/>
      <dgm:spPr/>
      <dgm:t>
        <a:bodyPr/>
        <a:lstStyle/>
        <a:p>
          <a:endParaRPr lang="de-DE"/>
        </a:p>
      </dgm:t>
    </dgm:pt>
    <dgm:pt modelId="{7961219D-AFA8-4422-BA52-DEDFD8808865}" type="sibTrans" cxnId="{B87BE24C-9051-443B-9AD1-E504977074E5}">
      <dgm:prSet/>
      <dgm:spPr/>
      <dgm:t>
        <a:bodyPr/>
        <a:lstStyle/>
        <a:p>
          <a:endParaRPr lang="de-DE"/>
        </a:p>
      </dgm:t>
    </dgm:pt>
    <dgm:pt modelId="{29A6DB26-85AE-4BEF-B4E3-3E8FBD4B6523}" type="pres">
      <dgm:prSet presAssocID="{D0661460-B4C7-4033-949B-52671C1BA25C}" presName="linear" presStyleCnt="0">
        <dgm:presLayoutVars>
          <dgm:dir/>
          <dgm:animLvl val="lvl"/>
          <dgm:resizeHandles val="exact"/>
        </dgm:presLayoutVars>
      </dgm:prSet>
      <dgm:spPr/>
    </dgm:pt>
    <dgm:pt modelId="{984E78D4-B3B6-4ED1-81C5-A42E46D8D7DE}" type="pres">
      <dgm:prSet presAssocID="{66C29776-0862-4A7F-8A7B-63800BD0BB5D}" presName="parentLin" presStyleCnt="0"/>
      <dgm:spPr/>
    </dgm:pt>
    <dgm:pt modelId="{93A721DF-7402-4B02-8641-1378B55D4746}" type="pres">
      <dgm:prSet presAssocID="{66C29776-0862-4A7F-8A7B-63800BD0BB5D}" presName="parentLeftMargin" presStyleLbl="node1" presStyleIdx="0" presStyleCnt="4"/>
      <dgm:spPr/>
    </dgm:pt>
    <dgm:pt modelId="{ACB10CAF-685E-4E6E-A16E-01A607A5E0C9}" type="pres">
      <dgm:prSet presAssocID="{66C29776-0862-4A7F-8A7B-63800BD0BB5D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5E4FD28F-1F66-4C73-A89B-0105FE88C58C}" type="pres">
      <dgm:prSet presAssocID="{66C29776-0862-4A7F-8A7B-63800BD0BB5D}" presName="negativeSpace" presStyleCnt="0"/>
      <dgm:spPr/>
    </dgm:pt>
    <dgm:pt modelId="{25C2A85C-AE8C-42F7-B6F2-517F4F69D834}" type="pres">
      <dgm:prSet presAssocID="{66C29776-0862-4A7F-8A7B-63800BD0BB5D}" presName="childText" presStyleLbl="conFgAcc1" presStyleIdx="0" presStyleCnt="4" custLinFactNeighborX="6294" custLinFactNeighborY="-34792">
        <dgm:presLayoutVars>
          <dgm:bulletEnabled val="1"/>
        </dgm:presLayoutVars>
      </dgm:prSet>
      <dgm:spPr/>
    </dgm:pt>
    <dgm:pt modelId="{EE7FAE4F-283F-439E-AB06-75730B8B1EB6}" type="pres">
      <dgm:prSet presAssocID="{804C6BB3-DB21-4E95-AB78-AF1BB0D20CA3}" presName="spaceBetweenRectangles" presStyleCnt="0"/>
      <dgm:spPr/>
    </dgm:pt>
    <dgm:pt modelId="{DA3DD756-A8FC-4F0A-AF4E-F77D377D773E}" type="pres">
      <dgm:prSet presAssocID="{E4A037C1-D7D8-42C0-B1CD-907772D5306E}" presName="parentLin" presStyleCnt="0"/>
      <dgm:spPr/>
    </dgm:pt>
    <dgm:pt modelId="{6E977D0A-F856-4354-BB52-0B73695FF4E0}" type="pres">
      <dgm:prSet presAssocID="{E4A037C1-D7D8-42C0-B1CD-907772D5306E}" presName="parentLeftMargin" presStyleLbl="node1" presStyleIdx="0" presStyleCnt="4"/>
      <dgm:spPr/>
    </dgm:pt>
    <dgm:pt modelId="{A63855D3-F405-4BFA-B6B6-30E07230EE3E}" type="pres">
      <dgm:prSet presAssocID="{E4A037C1-D7D8-42C0-B1CD-907772D5306E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228AA66E-3E15-4182-966A-0F33E99B8DBD}" type="pres">
      <dgm:prSet presAssocID="{E4A037C1-D7D8-42C0-B1CD-907772D5306E}" presName="negativeSpace" presStyleCnt="0"/>
      <dgm:spPr/>
    </dgm:pt>
    <dgm:pt modelId="{23732854-DD5C-4222-9DC1-1281A6976FD3}" type="pres">
      <dgm:prSet presAssocID="{E4A037C1-D7D8-42C0-B1CD-907772D5306E}" presName="childText" presStyleLbl="conFgAcc1" presStyleIdx="1" presStyleCnt="4">
        <dgm:presLayoutVars>
          <dgm:bulletEnabled val="1"/>
        </dgm:presLayoutVars>
      </dgm:prSet>
      <dgm:spPr/>
    </dgm:pt>
    <dgm:pt modelId="{D88FA5C1-9E5F-4AE6-B380-92C9DB7E87FD}" type="pres">
      <dgm:prSet presAssocID="{86A80B72-2382-4EF1-8A0A-74C71E4540C9}" presName="spaceBetweenRectangles" presStyleCnt="0"/>
      <dgm:spPr/>
    </dgm:pt>
    <dgm:pt modelId="{35B1D093-0206-4A43-AA58-84692C502B15}" type="pres">
      <dgm:prSet presAssocID="{C366605E-A4F8-4E6C-ADC8-CD9400BD8751}" presName="parentLin" presStyleCnt="0"/>
      <dgm:spPr/>
    </dgm:pt>
    <dgm:pt modelId="{16047261-5982-4CF3-9E23-2015845C1B58}" type="pres">
      <dgm:prSet presAssocID="{C366605E-A4F8-4E6C-ADC8-CD9400BD8751}" presName="parentLeftMargin" presStyleLbl="node1" presStyleIdx="1" presStyleCnt="4"/>
      <dgm:spPr/>
    </dgm:pt>
    <dgm:pt modelId="{693EF842-415E-417C-A596-5A3DE3AE3F22}" type="pres">
      <dgm:prSet presAssocID="{C366605E-A4F8-4E6C-ADC8-CD9400BD8751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3ECF7ED5-48F0-4C70-BC49-10A0673C40BB}" type="pres">
      <dgm:prSet presAssocID="{C366605E-A4F8-4E6C-ADC8-CD9400BD8751}" presName="negativeSpace" presStyleCnt="0"/>
      <dgm:spPr/>
    </dgm:pt>
    <dgm:pt modelId="{C1863E4A-4D5F-4D50-8370-4C4D99F272D7}" type="pres">
      <dgm:prSet presAssocID="{C366605E-A4F8-4E6C-ADC8-CD9400BD8751}" presName="childText" presStyleLbl="conFgAcc1" presStyleIdx="2" presStyleCnt="4">
        <dgm:presLayoutVars>
          <dgm:bulletEnabled val="1"/>
        </dgm:presLayoutVars>
      </dgm:prSet>
      <dgm:spPr/>
    </dgm:pt>
    <dgm:pt modelId="{E8920400-68C3-4DC4-9190-A2881404AB20}" type="pres">
      <dgm:prSet presAssocID="{0B6674A7-95D2-442B-B883-648C584F8DA3}" presName="spaceBetweenRectangles" presStyleCnt="0"/>
      <dgm:spPr/>
    </dgm:pt>
    <dgm:pt modelId="{B81BF182-F5B9-487A-8724-CD855DF7AA11}" type="pres">
      <dgm:prSet presAssocID="{B7555DD3-146F-40FB-9EC0-B3A3A098843A}" presName="parentLin" presStyleCnt="0"/>
      <dgm:spPr/>
    </dgm:pt>
    <dgm:pt modelId="{CF4A5F35-713F-49F8-9CDC-C1B3B37F14F0}" type="pres">
      <dgm:prSet presAssocID="{B7555DD3-146F-40FB-9EC0-B3A3A098843A}" presName="parentLeftMargin" presStyleLbl="node1" presStyleIdx="2" presStyleCnt="4"/>
      <dgm:spPr/>
    </dgm:pt>
    <dgm:pt modelId="{4FE2E139-DC37-423B-9EDB-6671EB0800EB}" type="pres">
      <dgm:prSet presAssocID="{B7555DD3-146F-40FB-9EC0-B3A3A098843A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8303D080-2022-4276-AC06-98AB8BDE47D4}" type="pres">
      <dgm:prSet presAssocID="{B7555DD3-146F-40FB-9EC0-B3A3A098843A}" presName="negativeSpace" presStyleCnt="0"/>
      <dgm:spPr/>
    </dgm:pt>
    <dgm:pt modelId="{67BC6FDE-7CFD-4A28-9916-860C0A201971}" type="pres">
      <dgm:prSet presAssocID="{B7555DD3-146F-40FB-9EC0-B3A3A098843A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3D176C2F-D1DB-4A5F-8D92-8375F6EC244E}" srcId="{D0661460-B4C7-4033-949B-52671C1BA25C}" destId="{C366605E-A4F8-4E6C-ADC8-CD9400BD8751}" srcOrd="2" destOrd="0" parTransId="{A105A970-3446-4B40-B2BA-EDFD07303A36}" sibTransId="{0B6674A7-95D2-442B-B883-648C584F8DA3}"/>
    <dgm:cxn modelId="{CC741434-4231-4049-8EEA-DB655505CB48}" type="presOf" srcId="{C366605E-A4F8-4E6C-ADC8-CD9400BD8751}" destId="{693EF842-415E-417C-A596-5A3DE3AE3F22}" srcOrd="1" destOrd="0" presId="urn:microsoft.com/office/officeart/2005/8/layout/list1"/>
    <dgm:cxn modelId="{B87BE24C-9051-443B-9AD1-E504977074E5}" srcId="{D0661460-B4C7-4033-949B-52671C1BA25C}" destId="{B7555DD3-146F-40FB-9EC0-B3A3A098843A}" srcOrd="3" destOrd="0" parTransId="{8C7BD3D7-9BB9-420C-8B06-3629A68CB896}" sibTransId="{7961219D-AFA8-4422-BA52-DEDFD8808865}"/>
    <dgm:cxn modelId="{54739974-AD52-4A6D-8713-5AA5C7643478}" type="presOf" srcId="{66C29776-0862-4A7F-8A7B-63800BD0BB5D}" destId="{93A721DF-7402-4B02-8641-1378B55D4746}" srcOrd="0" destOrd="0" presId="urn:microsoft.com/office/officeart/2005/8/layout/list1"/>
    <dgm:cxn modelId="{BAFCD277-0733-4984-9565-4384A44D8938}" type="presOf" srcId="{B7555DD3-146F-40FB-9EC0-B3A3A098843A}" destId="{CF4A5F35-713F-49F8-9CDC-C1B3B37F14F0}" srcOrd="0" destOrd="0" presId="urn:microsoft.com/office/officeart/2005/8/layout/list1"/>
    <dgm:cxn modelId="{C7546259-6692-41F0-93FA-8D69836573B0}" srcId="{D0661460-B4C7-4033-949B-52671C1BA25C}" destId="{E4A037C1-D7D8-42C0-B1CD-907772D5306E}" srcOrd="1" destOrd="0" parTransId="{5803469F-EE93-4ACA-B599-18F7613C2286}" sibTransId="{86A80B72-2382-4EF1-8A0A-74C71E4540C9}"/>
    <dgm:cxn modelId="{0A92B582-30CA-4AB9-BA4E-A58A2C0FFFAD}" type="presOf" srcId="{B7555DD3-146F-40FB-9EC0-B3A3A098843A}" destId="{4FE2E139-DC37-423B-9EDB-6671EB0800EB}" srcOrd="1" destOrd="0" presId="urn:microsoft.com/office/officeart/2005/8/layout/list1"/>
    <dgm:cxn modelId="{1BB177B4-A85F-4732-85E6-8616EDCA46CF}" type="presOf" srcId="{E4A037C1-D7D8-42C0-B1CD-907772D5306E}" destId="{A63855D3-F405-4BFA-B6B6-30E07230EE3E}" srcOrd="1" destOrd="0" presId="urn:microsoft.com/office/officeart/2005/8/layout/list1"/>
    <dgm:cxn modelId="{FC8E4BC4-1598-4965-B7D6-A5E3002A7104}" type="presOf" srcId="{D0661460-B4C7-4033-949B-52671C1BA25C}" destId="{29A6DB26-85AE-4BEF-B4E3-3E8FBD4B6523}" srcOrd="0" destOrd="0" presId="urn:microsoft.com/office/officeart/2005/8/layout/list1"/>
    <dgm:cxn modelId="{608322CF-5349-4C67-877A-BB030C120D80}" type="presOf" srcId="{C366605E-A4F8-4E6C-ADC8-CD9400BD8751}" destId="{16047261-5982-4CF3-9E23-2015845C1B58}" srcOrd="0" destOrd="0" presId="urn:microsoft.com/office/officeart/2005/8/layout/list1"/>
    <dgm:cxn modelId="{6AB284E7-121C-41A1-BA2F-3BB060993C69}" srcId="{D0661460-B4C7-4033-949B-52671C1BA25C}" destId="{66C29776-0862-4A7F-8A7B-63800BD0BB5D}" srcOrd="0" destOrd="0" parTransId="{C8231C1D-E24B-4D2A-92B7-E209F277F641}" sibTransId="{804C6BB3-DB21-4E95-AB78-AF1BB0D20CA3}"/>
    <dgm:cxn modelId="{A810F8EE-ED54-4476-901E-9ECE532A2C8A}" type="presOf" srcId="{66C29776-0862-4A7F-8A7B-63800BD0BB5D}" destId="{ACB10CAF-685E-4E6E-A16E-01A607A5E0C9}" srcOrd="1" destOrd="0" presId="urn:microsoft.com/office/officeart/2005/8/layout/list1"/>
    <dgm:cxn modelId="{E92571F9-7B6E-41BA-8550-767DD66B56DD}" type="presOf" srcId="{E4A037C1-D7D8-42C0-B1CD-907772D5306E}" destId="{6E977D0A-F856-4354-BB52-0B73695FF4E0}" srcOrd="0" destOrd="0" presId="urn:microsoft.com/office/officeart/2005/8/layout/list1"/>
    <dgm:cxn modelId="{B56BB20C-B34A-43F6-88EF-F07D96CDA1D9}" type="presParOf" srcId="{29A6DB26-85AE-4BEF-B4E3-3E8FBD4B6523}" destId="{984E78D4-B3B6-4ED1-81C5-A42E46D8D7DE}" srcOrd="0" destOrd="0" presId="urn:microsoft.com/office/officeart/2005/8/layout/list1"/>
    <dgm:cxn modelId="{EC5485E1-7B63-487E-8811-4697267C01A3}" type="presParOf" srcId="{984E78D4-B3B6-4ED1-81C5-A42E46D8D7DE}" destId="{93A721DF-7402-4B02-8641-1378B55D4746}" srcOrd="0" destOrd="0" presId="urn:microsoft.com/office/officeart/2005/8/layout/list1"/>
    <dgm:cxn modelId="{B68974D2-C3E8-4E7B-B775-D44D134A4128}" type="presParOf" srcId="{984E78D4-B3B6-4ED1-81C5-A42E46D8D7DE}" destId="{ACB10CAF-685E-4E6E-A16E-01A607A5E0C9}" srcOrd="1" destOrd="0" presId="urn:microsoft.com/office/officeart/2005/8/layout/list1"/>
    <dgm:cxn modelId="{AAE70A58-1A4E-4B0D-A930-70D1ADDF299A}" type="presParOf" srcId="{29A6DB26-85AE-4BEF-B4E3-3E8FBD4B6523}" destId="{5E4FD28F-1F66-4C73-A89B-0105FE88C58C}" srcOrd="1" destOrd="0" presId="urn:microsoft.com/office/officeart/2005/8/layout/list1"/>
    <dgm:cxn modelId="{65DF6380-79B4-43E0-BD2E-7648EC3D867B}" type="presParOf" srcId="{29A6DB26-85AE-4BEF-B4E3-3E8FBD4B6523}" destId="{25C2A85C-AE8C-42F7-B6F2-517F4F69D834}" srcOrd="2" destOrd="0" presId="urn:microsoft.com/office/officeart/2005/8/layout/list1"/>
    <dgm:cxn modelId="{4F5CBD1A-4506-4F12-BF5B-CB1751B82701}" type="presParOf" srcId="{29A6DB26-85AE-4BEF-B4E3-3E8FBD4B6523}" destId="{EE7FAE4F-283F-439E-AB06-75730B8B1EB6}" srcOrd="3" destOrd="0" presId="urn:microsoft.com/office/officeart/2005/8/layout/list1"/>
    <dgm:cxn modelId="{8EF16958-706A-496A-AC01-4DF87620C67B}" type="presParOf" srcId="{29A6DB26-85AE-4BEF-B4E3-3E8FBD4B6523}" destId="{DA3DD756-A8FC-4F0A-AF4E-F77D377D773E}" srcOrd="4" destOrd="0" presId="urn:microsoft.com/office/officeart/2005/8/layout/list1"/>
    <dgm:cxn modelId="{166830C7-C2BF-4C88-AD05-A28BE6B95D97}" type="presParOf" srcId="{DA3DD756-A8FC-4F0A-AF4E-F77D377D773E}" destId="{6E977D0A-F856-4354-BB52-0B73695FF4E0}" srcOrd="0" destOrd="0" presId="urn:microsoft.com/office/officeart/2005/8/layout/list1"/>
    <dgm:cxn modelId="{9F1158DF-F01B-41EA-8621-702D9969F167}" type="presParOf" srcId="{DA3DD756-A8FC-4F0A-AF4E-F77D377D773E}" destId="{A63855D3-F405-4BFA-B6B6-30E07230EE3E}" srcOrd="1" destOrd="0" presId="urn:microsoft.com/office/officeart/2005/8/layout/list1"/>
    <dgm:cxn modelId="{FE1B9875-0BEE-4476-AD41-E7C6D5387EFB}" type="presParOf" srcId="{29A6DB26-85AE-4BEF-B4E3-3E8FBD4B6523}" destId="{228AA66E-3E15-4182-966A-0F33E99B8DBD}" srcOrd="5" destOrd="0" presId="urn:microsoft.com/office/officeart/2005/8/layout/list1"/>
    <dgm:cxn modelId="{DF7C268D-9AFD-40BF-A686-8BF3F721EA7D}" type="presParOf" srcId="{29A6DB26-85AE-4BEF-B4E3-3E8FBD4B6523}" destId="{23732854-DD5C-4222-9DC1-1281A6976FD3}" srcOrd="6" destOrd="0" presId="urn:microsoft.com/office/officeart/2005/8/layout/list1"/>
    <dgm:cxn modelId="{01981D6C-635A-4BC0-B5AC-788D477DC93F}" type="presParOf" srcId="{29A6DB26-85AE-4BEF-B4E3-3E8FBD4B6523}" destId="{D88FA5C1-9E5F-4AE6-B380-92C9DB7E87FD}" srcOrd="7" destOrd="0" presId="urn:microsoft.com/office/officeart/2005/8/layout/list1"/>
    <dgm:cxn modelId="{E8F2457D-EE55-450C-9634-F680783E6205}" type="presParOf" srcId="{29A6DB26-85AE-4BEF-B4E3-3E8FBD4B6523}" destId="{35B1D093-0206-4A43-AA58-84692C502B15}" srcOrd="8" destOrd="0" presId="urn:microsoft.com/office/officeart/2005/8/layout/list1"/>
    <dgm:cxn modelId="{C2385728-7A7E-4897-9472-A4D13DFC8467}" type="presParOf" srcId="{35B1D093-0206-4A43-AA58-84692C502B15}" destId="{16047261-5982-4CF3-9E23-2015845C1B58}" srcOrd="0" destOrd="0" presId="urn:microsoft.com/office/officeart/2005/8/layout/list1"/>
    <dgm:cxn modelId="{8E5B48E2-3C8E-4C5B-9601-B471BCBC0192}" type="presParOf" srcId="{35B1D093-0206-4A43-AA58-84692C502B15}" destId="{693EF842-415E-417C-A596-5A3DE3AE3F22}" srcOrd="1" destOrd="0" presId="urn:microsoft.com/office/officeart/2005/8/layout/list1"/>
    <dgm:cxn modelId="{EC8B4CC9-865D-48F5-8FE0-11FEA8D0804C}" type="presParOf" srcId="{29A6DB26-85AE-4BEF-B4E3-3E8FBD4B6523}" destId="{3ECF7ED5-48F0-4C70-BC49-10A0673C40BB}" srcOrd="9" destOrd="0" presId="urn:microsoft.com/office/officeart/2005/8/layout/list1"/>
    <dgm:cxn modelId="{DA18C674-9004-4EC5-8159-CC160A595869}" type="presParOf" srcId="{29A6DB26-85AE-4BEF-B4E3-3E8FBD4B6523}" destId="{C1863E4A-4D5F-4D50-8370-4C4D99F272D7}" srcOrd="10" destOrd="0" presId="urn:microsoft.com/office/officeart/2005/8/layout/list1"/>
    <dgm:cxn modelId="{9C945B9A-16C4-471A-81C1-09989AF28276}" type="presParOf" srcId="{29A6DB26-85AE-4BEF-B4E3-3E8FBD4B6523}" destId="{E8920400-68C3-4DC4-9190-A2881404AB20}" srcOrd="11" destOrd="0" presId="urn:microsoft.com/office/officeart/2005/8/layout/list1"/>
    <dgm:cxn modelId="{69A2CD5D-CB8B-4C4F-B10B-61221F52BEC9}" type="presParOf" srcId="{29A6DB26-85AE-4BEF-B4E3-3E8FBD4B6523}" destId="{B81BF182-F5B9-487A-8724-CD855DF7AA11}" srcOrd="12" destOrd="0" presId="urn:microsoft.com/office/officeart/2005/8/layout/list1"/>
    <dgm:cxn modelId="{9E1E5D6A-D04A-4410-B28A-0E4578F1A0BD}" type="presParOf" srcId="{B81BF182-F5B9-487A-8724-CD855DF7AA11}" destId="{CF4A5F35-713F-49F8-9CDC-C1B3B37F14F0}" srcOrd="0" destOrd="0" presId="urn:microsoft.com/office/officeart/2005/8/layout/list1"/>
    <dgm:cxn modelId="{86FC90CC-B944-4020-B9D7-536EFFFEA7CF}" type="presParOf" srcId="{B81BF182-F5B9-487A-8724-CD855DF7AA11}" destId="{4FE2E139-DC37-423B-9EDB-6671EB0800EB}" srcOrd="1" destOrd="0" presId="urn:microsoft.com/office/officeart/2005/8/layout/list1"/>
    <dgm:cxn modelId="{54D16DD0-E9B0-4963-94FD-035085024660}" type="presParOf" srcId="{29A6DB26-85AE-4BEF-B4E3-3E8FBD4B6523}" destId="{8303D080-2022-4276-AC06-98AB8BDE47D4}" srcOrd="13" destOrd="0" presId="urn:microsoft.com/office/officeart/2005/8/layout/list1"/>
    <dgm:cxn modelId="{A776C1BE-DA1C-4841-8FEF-F6D1A30E9B40}" type="presParOf" srcId="{29A6DB26-85AE-4BEF-B4E3-3E8FBD4B6523}" destId="{67BC6FDE-7CFD-4A28-9916-860C0A201971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FDD7DAF-8DAA-4B3C-9F6A-89B43D0373E7}" type="doc">
      <dgm:prSet loTypeId="urn:microsoft.com/office/officeart/2005/8/layout/cycle6" loCatId="cycle" qsTypeId="urn:microsoft.com/office/officeart/2005/8/quickstyle/simple3" qsCatId="simple" csTypeId="urn:microsoft.com/office/officeart/2005/8/colors/accent6_5" csCatId="accent6" phldr="1"/>
      <dgm:spPr/>
      <dgm:t>
        <a:bodyPr/>
        <a:lstStyle/>
        <a:p>
          <a:endParaRPr lang="de-DE"/>
        </a:p>
      </dgm:t>
    </dgm:pt>
    <dgm:pt modelId="{E97BA2EE-DD0B-44D4-A46E-55E945D2D17B}">
      <dgm:prSet phldrT="[Text]" custT="1"/>
      <dgm:spPr/>
      <dgm:t>
        <a:bodyPr/>
        <a:lstStyle/>
        <a:p>
          <a:r>
            <a:rPr lang="de-DE" sz="800" b="1" dirty="0"/>
            <a:t>lokale Wohnungs-</a:t>
          </a:r>
        </a:p>
        <a:p>
          <a:r>
            <a:rPr lang="de-DE" sz="800" b="1" dirty="0"/>
            <a:t>unternehmen</a:t>
          </a:r>
        </a:p>
      </dgm:t>
    </dgm:pt>
    <dgm:pt modelId="{993243E3-08F4-4245-8EFB-824330CA1D98}" type="parTrans" cxnId="{4FE5962C-1514-4535-B92B-8E9F6B01A9A9}">
      <dgm:prSet/>
      <dgm:spPr/>
      <dgm:t>
        <a:bodyPr/>
        <a:lstStyle/>
        <a:p>
          <a:endParaRPr lang="de-DE"/>
        </a:p>
      </dgm:t>
    </dgm:pt>
    <dgm:pt modelId="{4343FA3F-0C23-4085-B34D-8C8FC3730024}" type="sibTrans" cxnId="{4FE5962C-1514-4535-B92B-8E9F6B01A9A9}">
      <dgm:prSet/>
      <dgm:spPr/>
      <dgm:t>
        <a:bodyPr/>
        <a:lstStyle/>
        <a:p>
          <a:endParaRPr lang="de-DE"/>
        </a:p>
      </dgm:t>
    </dgm:pt>
    <dgm:pt modelId="{C33971D3-E39F-4E42-8519-6ABC062E77F5}">
      <dgm:prSet phldrT="[Text]" custT="1"/>
      <dgm:spPr/>
      <dgm:t>
        <a:bodyPr/>
        <a:lstStyle/>
        <a:p>
          <a:r>
            <a:rPr lang="de-DE" sz="800" b="1" dirty="0"/>
            <a:t>Makler Bauträger</a:t>
          </a:r>
        </a:p>
      </dgm:t>
    </dgm:pt>
    <dgm:pt modelId="{73D5813E-CDA8-4D6B-999A-70DF365602EA}" type="parTrans" cxnId="{4827988E-BA9E-40E8-81EF-7118F2C4A6D6}">
      <dgm:prSet/>
      <dgm:spPr/>
      <dgm:t>
        <a:bodyPr/>
        <a:lstStyle/>
        <a:p>
          <a:endParaRPr lang="de-DE"/>
        </a:p>
      </dgm:t>
    </dgm:pt>
    <dgm:pt modelId="{FC3450EE-BB4B-4001-B190-8B02679070FE}" type="sibTrans" cxnId="{4827988E-BA9E-40E8-81EF-7118F2C4A6D6}">
      <dgm:prSet/>
      <dgm:spPr/>
      <dgm:t>
        <a:bodyPr/>
        <a:lstStyle/>
        <a:p>
          <a:endParaRPr lang="de-DE"/>
        </a:p>
      </dgm:t>
    </dgm:pt>
    <dgm:pt modelId="{BB3FF707-8500-4FEC-89DA-A4B7C4E3241B}">
      <dgm:prSet phldrT="[Text]"/>
      <dgm:spPr/>
      <dgm:t>
        <a:bodyPr/>
        <a:lstStyle/>
        <a:p>
          <a:r>
            <a:rPr lang="de-DE" b="1" dirty="0"/>
            <a:t>Projektentwickler</a:t>
          </a:r>
        </a:p>
      </dgm:t>
    </dgm:pt>
    <dgm:pt modelId="{FC6B77E7-F706-44A1-AC73-DE9643F28EEA}" type="parTrans" cxnId="{4C0FC36D-48CD-482D-88E0-1301F044DB3C}">
      <dgm:prSet/>
      <dgm:spPr/>
      <dgm:t>
        <a:bodyPr/>
        <a:lstStyle/>
        <a:p>
          <a:endParaRPr lang="de-DE"/>
        </a:p>
      </dgm:t>
    </dgm:pt>
    <dgm:pt modelId="{0B51DB2D-C855-4440-AD35-DB26C27A4758}" type="sibTrans" cxnId="{4C0FC36D-48CD-482D-88E0-1301F044DB3C}">
      <dgm:prSet/>
      <dgm:spPr/>
      <dgm:t>
        <a:bodyPr/>
        <a:lstStyle/>
        <a:p>
          <a:endParaRPr lang="de-DE"/>
        </a:p>
      </dgm:t>
    </dgm:pt>
    <dgm:pt modelId="{9D16E459-254B-4A30-B41B-38C57A467611}">
      <dgm:prSet phldrT="[Text]" custT="1"/>
      <dgm:spPr/>
      <dgm:t>
        <a:bodyPr/>
        <a:lstStyle/>
        <a:p>
          <a:r>
            <a:rPr lang="de-DE" sz="800" b="1" dirty="0"/>
            <a:t>Grundeigentümerverband Mietervereine</a:t>
          </a:r>
        </a:p>
      </dgm:t>
    </dgm:pt>
    <dgm:pt modelId="{60D6B130-D9FE-4E2F-9F82-A8B38067F6C4}" type="parTrans" cxnId="{A4F851AA-2B94-4F8D-9AA4-D9480C782141}">
      <dgm:prSet/>
      <dgm:spPr/>
      <dgm:t>
        <a:bodyPr/>
        <a:lstStyle/>
        <a:p>
          <a:endParaRPr lang="de-DE"/>
        </a:p>
      </dgm:t>
    </dgm:pt>
    <dgm:pt modelId="{5CEBA76F-72AE-4777-A38F-FA17EE93DA8C}" type="sibTrans" cxnId="{A4F851AA-2B94-4F8D-9AA4-D9480C782141}">
      <dgm:prSet/>
      <dgm:spPr/>
      <dgm:t>
        <a:bodyPr/>
        <a:lstStyle/>
        <a:p>
          <a:endParaRPr lang="de-DE"/>
        </a:p>
      </dgm:t>
    </dgm:pt>
    <dgm:pt modelId="{484E6570-28A1-4782-ACD5-928EBCF3F1CC}">
      <dgm:prSet phldrT="[Text]" custT="1"/>
      <dgm:spPr/>
      <dgm:t>
        <a:bodyPr/>
        <a:lstStyle/>
        <a:p>
          <a:r>
            <a:rPr lang="de-DE" sz="800" b="1" dirty="0"/>
            <a:t>Banken Sparkassen</a:t>
          </a:r>
        </a:p>
      </dgm:t>
    </dgm:pt>
    <dgm:pt modelId="{E0673677-6B46-4C0E-B743-1201CA6B51CA}" type="parTrans" cxnId="{01B327F6-022C-4ACD-85B3-C6D810D0BFAE}">
      <dgm:prSet/>
      <dgm:spPr/>
      <dgm:t>
        <a:bodyPr/>
        <a:lstStyle/>
        <a:p>
          <a:endParaRPr lang="de-DE"/>
        </a:p>
      </dgm:t>
    </dgm:pt>
    <dgm:pt modelId="{F6B725AE-8372-4373-A349-A0459164C416}" type="sibTrans" cxnId="{01B327F6-022C-4ACD-85B3-C6D810D0BFAE}">
      <dgm:prSet/>
      <dgm:spPr/>
      <dgm:t>
        <a:bodyPr/>
        <a:lstStyle/>
        <a:p>
          <a:endParaRPr lang="de-DE"/>
        </a:p>
      </dgm:t>
    </dgm:pt>
    <dgm:pt modelId="{2E4C4638-1AD7-4D29-A6E4-E32DAF872DCE}" type="pres">
      <dgm:prSet presAssocID="{AFDD7DAF-8DAA-4B3C-9F6A-89B43D0373E7}" presName="cycle" presStyleCnt="0">
        <dgm:presLayoutVars>
          <dgm:dir/>
          <dgm:resizeHandles val="exact"/>
        </dgm:presLayoutVars>
      </dgm:prSet>
      <dgm:spPr/>
    </dgm:pt>
    <dgm:pt modelId="{4A97EB0F-FBD8-4671-B252-EAA7C920A91A}" type="pres">
      <dgm:prSet presAssocID="{E97BA2EE-DD0B-44D4-A46E-55E945D2D17B}" presName="node" presStyleLbl="node1" presStyleIdx="0" presStyleCnt="5" custRadScaleRad="97356" custRadScaleInc="6929">
        <dgm:presLayoutVars>
          <dgm:bulletEnabled val="1"/>
        </dgm:presLayoutVars>
      </dgm:prSet>
      <dgm:spPr/>
    </dgm:pt>
    <dgm:pt modelId="{E0D1514E-1199-4E4D-A7CE-51B18284A6CB}" type="pres">
      <dgm:prSet presAssocID="{E97BA2EE-DD0B-44D4-A46E-55E945D2D17B}" presName="spNode" presStyleCnt="0"/>
      <dgm:spPr/>
    </dgm:pt>
    <dgm:pt modelId="{1C2F6DED-61D4-42DC-A5C4-3688DA31EC32}" type="pres">
      <dgm:prSet presAssocID="{4343FA3F-0C23-4085-B34D-8C8FC3730024}" presName="sibTrans" presStyleLbl="sibTrans1D1" presStyleIdx="0" presStyleCnt="5"/>
      <dgm:spPr/>
    </dgm:pt>
    <dgm:pt modelId="{113DA890-0000-474D-9957-ECC0FA6E475D}" type="pres">
      <dgm:prSet presAssocID="{C33971D3-E39F-4E42-8519-6ABC062E77F5}" presName="node" presStyleLbl="node1" presStyleIdx="1" presStyleCnt="5">
        <dgm:presLayoutVars>
          <dgm:bulletEnabled val="1"/>
        </dgm:presLayoutVars>
      </dgm:prSet>
      <dgm:spPr/>
    </dgm:pt>
    <dgm:pt modelId="{273EC7E3-5C29-4120-8D0C-E091074F1416}" type="pres">
      <dgm:prSet presAssocID="{C33971D3-E39F-4E42-8519-6ABC062E77F5}" presName="spNode" presStyleCnt="0"/>
      <dgm:spPr/>
    </dgm:pt>
    <dgm:pt modelId="{6B939EF1-4C13-40F0-9F23-FF5FD3BD3F4C}" type="pres">
      <dgm:prSet presAssocID="{FC3450EE-BB4B-4001-B190-8B02679070FE}" presName="sibTrans" presStyleLbl="sibTrans1D1" presStyleIdx="1" presStyleCnt="5"/>
      <dgm:spPr/>
    </dgm:pt>
    <dgm:pt modelId="{B4A568EF-F61B-4925-81E7-7F549ED67105}" type="pres">
      <dgm:prSet presAssocID="{BB3FF707-8500-4FEC-89DA-A4B7C4E3241B}" presName="node" presStyleLbl="node1" presStyleIdx="2" presStyleCnt="5">
        <dgm:presLayoutVars>
          <dgm:bulletEnabled val="1"/>
        </dgm:presLayoutVars>
      </dgm:prSet>
      <dgm:spPr/>
    </dgm:pt>
    <dgm:pt modelId="{03F039E2-1B69-4DB1-835B-ABBE9582F730}" type="pres">
      <dgm:prSet presAssocID="{BB3FF707-8500-4FEC-89DA-A4B7C4E3241B}" presName="spNode" presStyleCnt="0"/>
      <dgm:spPr/>
    </dgm:pt>
    <dgm:pt modelId="{287225FC-DE43-4FFE-B43C-5269BCED7022}" type="pres">
      <dgm:prSet presAssocID="{0B51DB2D-C855-4440-AD35-DB26C27A4758}" presName="sibTrans" presStyleLbl="sibTrans1D1" presStyleIdx="2" presStyleCnt="5"/>
      <dgm:spPr/>
    </dgm:pt>
    <dgm:pt modelId="{2AB215A9-E9B2-44A5-96C2-D3603244F253}" type="pres">
      <dgm:prSet presAssocID="{9D16E459-254B-4A30-B41B-38C57A467611}" presName="node" presStyleLbl="node1" presStyleIdx="3" presStyleCnt="5" custScaleX="148375">
        <dgm:presLayoutVars>
          <dgm:bulletEnabled val="1"/>
        </dgm:presLayoutVars>
      </dgm:prSet>
      <dgm:spPr/>
    </dgm:pt>
    <dgm:pt modelId="{A21B922E-3AD0-472E-A5B9-3E6270FC3B6E}" type="pres">
      <dgm:prSet presAssocID="{9D16E459-254B-4A30-B41B-38C57A467611}" presName="spNode" presStyleCnt="0"/>
      <dgm:spPr/>
    </dgm:pt>
    <dgm:pt modelId="{ECC7CCA6-9B86-435E-A69D-1AFAEE1C039C}" type="pres">
      <dgm:prSet presAssocID="{5CEBA76F-72AE-4777-A38F-FA17EE93DA8C}" presName="sibTrans" presStyleLbl="sibTrans1D1" presStyleIdx="3" presStyleCnt="5"/>
      <dgm:spPr/>
    </dgm:pt>
    <dgm:pt modelId="{83B243FA-89D3-4E46-8F03-9F28A02EC40E}" type="pres">
      <dgm:prSet presAssocID="{484E6570-28A1-4782-ACD5-928EBCF3F1CC}" presName="node" presStyleLbl="node1" presStyleIdx="4" presStyleCnt="5" custRadScaleRad="104249" custRadScaleInc="-6496">
        <dgm:presLayoutVars>
          <dgm:bulletEnabled val="1"/>
        </dgm:presLayoutVars>
      </dgm:prSet>
      <dgm:spPr/>
    </dgm:pt>
    <dgm:pt modelId="{4E9F4DD5-E9C0-4EDE-9168-0DBC235978CD}" type="pres">
      <dgm:prSet presAssocID="{484E6570-28A1-4782-ACD5-928EBCF3F1CC}" presName="spNode" presStyleCnt="0"/>
      <dgm:spPr/>
    </dgm:pt>
    <dgm:pt modelId="{CA3E57B1-6F62-4C1C-8C75-FC32FBB6A920}" type="pres">
      <dgm:prSet presAssocID="{F6B725AE-8372-4373-A349-A0459164C416}" presName="sibTrans" presStyleLbl="sibTrans1D1" presStyleIdx="4" presStyleCnt="5"/>
      <dgm:spPr/>
    </dgm:pt>
  </dgm:ptLst>
  <dgm:cxnLst>
    <dgm:cxn modelId="{61C2BA0F-9812-4E61-A7BE-5AFD1665CF15}" type="presOf" srcId="{BB3FF707-8500-4FEC-89DA-A4B7C4E3241B}" destId="{B4A568EF-F61B-4925-81E7-7F549ED67105}" srcOrd="0" destOrd="0" presId="urn:microsoft.com/office/officeart/2005/8/layout/cycle6"/>
    <dgm:cxn modelId="{E63EF121-1CD7-4F4D-BEA5-9D2A6A700E3D}" type="presOf" srcId="{484E6570-28A1-4782-ACD5-928EBCF3F1CC}" destId="{83B243FA-89D3-4E46-8F03-9F28A02EC40E}" srcOrd="0" destOrd="0" presId="urn:microsoft.com/office/officeart/2005/8/layout/cycle6"/>
    <dgm:cxn modelId="{4FE5962C-1514-4535-B92B-8E9F6B01A9A9}" srcId="{AFDD7DAF-8DAA-4B3C-9F6A-89B43D0373E7}" destId="{E97BA2EE-DD0B-44D4-A46E-55E945D2D17B}" srcOrd="0" destOrd="0" parTransId="{993243E3-08F4-4245-8EFB-824330CA1D98}" sibTransId="{4343FA3F-0C23-4085-B34D-8C8FC3730024}"/>
    <dgm:cxn modelId="{49793B3C-660D-4B95-B87F-2B987E83B264}" type="presOf" srcId="{9D16E459-254B-4A30-B41B-38C57A467611}" destId="{2AB215A9-E9B2-44A5-96C2-D3603244F253}" srcOrd="0" destOrd="0" presId="urn:microsoft.com/office/officeart/2005/8/layout/cycle6"/>
    <dgm:cxn modelId="{16F94B5E-B47B-470E-91A2-92966F60A382}" type="presOf" srcId="{0B51DB2D-C855-4440-AD35-DB26C27A4758}" destId="{287225FC-DE43-4FFE-B43C-5269BCED7022}" srcOrd="0" destOrd="0" presId="urn:microsoft.com/office/officeart/2005/8/layout/cycle6"/>
    <dgm:cxn modelId="{1134E84C-AAEF-4E33-A792-2D94D2000889}" type="presOf" srcId="{F6B725AE-8372-4373-A349-A0459164C416}" destId="{CA3E57B1-6F62-4C1C-8C75-FC32FBB6A920}" srcOrd="0" destOrd="0" presId="urn:microsoft.com/office/officeart/2005/8/layout/cycle6"/>
    <dgm:cxn modelId="{4C0FC36D-48CD-482D-88E0-1301F044DB3C}" srcId="{AFDD7DAF-8DAA-4B3C-9F6A-89B43D0373E7}" destId="{BB3FF707-8500-4FEC-89DA-A4B7C4E3241B}" srcOrd="2" destOrd="0" parTransId="{FC6B77E7-F706-44A1-AC73-DE9643F28EEA}" sibTransId="{0B51DB2D-C855-4440-AD35-DB26C27A4758}"/>
    <dgm:cxn modelId="{AF0A9277-9662-43BF-B931-AA05A0F7F825}" type="presOf" srcId="{5CEBA76F-72AE-4777-A38F-FA17EE93DA8C}" destId="{ECC7CCA6-9B86-435E-A69D-1AFAEE1C039C}" srcOrd="0" destOrd="0" presId="urn:microsoft.com/office/officeart/2005/8/layout/cycle6"/>
    <dgm:cxn modelId="{D97C7F8A-B9A2-4913-8710-3E45FBF12ED2}" type="presOf" srcId="{4343FA3F-0C23-4085-B34D-8C8FC3730024}" destId="{1C2F6DED-61D4-42DC-A5C4-3688DA31EC32}" srcOrd="0" destOrd="0" presId="urn:microsoft.com/office/officeart/2005/8/layout/cycle6"/>
    <dgm:cxn modelId="{CC40A48D-5405-4F82-89C0-140DA204E777}" type="presOf" srcId="{C33971D3-E39F-4E42-8519-6ABC062E77F5}" destId="{113DA890-0000-474D-9957-ECC0FA6E475D}" srcOrd="0" destOrd="0" presId="urn:microsoft.com/office/officeart/2005/8/layout/cycle6"/>
    <dgm:cxn modelId="{4827988E-BA9E-40E8-81EF-7118F2C4A6D6}" srcId="{AFDD7DAF-8DAA-4B3C-9F6A-89B43D0373E7}" destId="{C33971D3-E39F-4E42-8519-6ABC062E77F5}" srcOrd="1" destOrd="0" parTransId="{73D5813E-CDA8-4D6B-999A-70DF365602EA}" sibTransId="{FC3450EE-BB4B-4001-B190-8B02679070FE}"/>
    <dgm:cxn modelId="{A4F851AA-2B94-4F8D-9AA4-D9480C782141}" srcId="{AFDD7DAF-8DAA-4B3C-9F6A-89B43D0373E7}" destId="{9D16E459-254B-4A30-B41B-38C57A467611}" srcOrd="3" destOrd="0" parTransId="{60D6B130-D9FE-4E2F-9F82-A8B38067F6C4}" sibTransId="{5CEBA76F-72AE-4777-A38F-FA17EE93DA8C}"/>
    <dgm:cxn modelId="{197A88C6-AEA2-44A8-81FE-8AA24300360C}" type="presOf" srcId="{AFDD7DAF-8DAA-4B3C-9F6A-89B43D0373E7}" destId="{2E4C4638-1AD7-4D29-A6E4-E32DAF872DCE}" srcOrd="0" destOrd="0" presId="urn:microsoft.com/office/officeart/2005/8/layout/cycle6"/>
    <dgm:cxn modelId="{4592F8CC-2A84-4BD1-8427-2EAFCC191CFF}" type="presOf" srcId="{FC3450EE-BB4B-4001-B190-8B02679070FE}" destId="{6B939EF1-4C13-40F0-9F23-FF5FD3BD3F4C}" srcOrd="0" destOrd="0" presId="urn:microsoft.com/office/officeart/2005/8/layout/cycle6"/>
    <dgm:cxn modelId="{01B327F6-022C-4ACD-85B3-C6D810D0BFAE}" srcId="{AFDD7DAF-8DAA-4B3C-9F6A-89B43D0373E7}" destId="{484E6570-28A1-4782-ACD5-928EBCF3F1CC}" srcOrd="4" destOrd="0" parTransId="{E0673677-6B46-4C0E-B743-1201CA6B51CA}" sibTransId="{F6B725AE-8372-4373-A349-A0459164C416}"/>
    <dgm:cxn modelId="{AFF51CFC-706D-46C8-8F6B-D31CF861A2E4}" type="presOf" srcId="{E97BA2EE-DD0B-44D4-A46E-55E945D2D17B}" destId="{4A97EB0F-FBD8-4671-B252-EAA7C920A91A}" srcOrd="0" destOrd="0" presId="urn:microsoft.com/office/officeart/2005/8/layout/cycle6"/>
    <dgm:cxn modelId="{E3C957E5-201C-4F0B-B2FB-7199B734C6E8}" type="presParOf" srcId="{2E4C4638-1AD7-4D29-A6E4-E32DAF872DCE}" destId="{4A97EB0F-FBD8-4671-B252-EAA7C920A91A}" srcOrd="0" destOrd="0" presId="urn:microsoft.com/office/officeart/2005/8/layout/cycle6"/>
    <dgm:cxn modelId="{24E987CC-A88B-4479-8015-EDDAA16CE0D1}" type="presParOf" srcId="{2E4C4638-1AD7-4D29-A6E4-E32DAF872DCE}" destId="{E0D1514E-1199-4E4D-A7CE-51B18284A6CB}" srcOrd="1" destOrd="0" presId="urn:microsoft.com/office/officeart/2005/8/layout/cycle6"/>
    <dgm:cxn modelId="{29277C69-B0C2-4BDB-B09B-63F8B4D1453E}" type="presParOf" srcId="{2E4C4638-1AD7-4D29-A6E4-E32DAF872DCE}" destId="{1C2F6DED-61D4-42DC-A5C4-3688DA31EC32}" srcOrd="2" destOrd="0" presId="urn:microsoft.com/office/officeart/2005/8/layout/cycle6"/>
    <dgm:cxn modelId="{5268FCD8-86CB-43ED-8BBD-CB94C8FF38E3}" type="presParOf" srcId="{2E4C4638-1AD7-4D29-A6E4-E32DAF872DCE}" destId="{113DA890-0000-474D-9957-ECC0FA6E475D}" srcOrd="3" destOrd="0" presId="urn:microsoft.com/office/officeart/2005/8/layout/cycle6"/>
    <dgm:cxn modelId="{B1F87EC4-B552-45BB-AF59-5E2E7979B2C6}" type="presParOf" srcId="{2E4C4638-1AD7-4D29-A6E4-E32DAF872DCE}" destId="{273EC7E3-5C29-4120-8D0C-E091074F1416}" srcOrd="4" destOrd="0" presId="urn:microsoft.com/office/officeart/2005/8/layout/cycle6"/>
    <dgm:cxn modelId="{31F02774-E2C9-46E8-8CE1-9E1C1BC62A35}" type="presParOf" srcId="{2E4C4638-1AD7-4D29-A6E4-E32DAF872DCE}" destId="{6B939EF1-4C13-40F0-9F23-FF5FD3BD3F4C}" srcOrd="5" destOrd="0" presId="urn:microsoft.com/office/officeart/2005/8/layout/cycle6"/>
    <dgm:cxn modelId="{3607A8ED-42F1-4783-83DA-6B78C0A21BD3}" type="presParOf" srcId="{2E4C4638-1AD7-4D29-A6E4-E32DAF872DCE}" destId="{B4A568EF-F61B-4925-81E7-7F549ED67105}" srcOrd="6" destOrd="0" presId="urn:microsoft.com/office/officeart/2005/8/layout/cycle6"/>
    <dgm:cxn modelId="{A282E833-FED8-4934-98AA-C0165251CE28}" type="presParOf" srcId="{2E4C4638-1AD7-4D29-A6E4-E32DAF872DCE}" destId="{03F039E2-1B69-4DB1-835B-ABBE9582F730}" srcOrd="7" destOrd="0" presId="urn:microsoft.com/office/officeart/2005/8/layout/cycle6"/>
    <dgm:cxn modelId="{C8D72A70-80BF-4183-A8E9-5A6CC507B0FF}" type="presParOf" srcId="{2E4C4638-1AD7-4D29-A6E4-E32DAF872DCE}" destId="{287225FC-DE43-4FFE-B43C-5269BCED7022}" srcOrd="8" destOrd="0" presId="urn:microsoft.com/office/officeart/2005/8/layout/cycle6"/>
    <dgm:cxn modelId="{7EC5349B-232C-4A43-878B-C9C5178041BA}" type="presParOf" srcId="{2E4C4638-1AD7-4D29-A6E4-E32DAF872DCE}" destId="{2AB215A9-E9B2-44A5-96C2-D3603244F253}" srcOrd="9" destOrd="0" presId="urn:microsoft.com/office/officeart/2005/8/layout/cycle6"/>
    <dgm:cxn modelId="{9CC5227E-B49E-471A-A58A-C7645E18A2B9}" type="presParOf" srcId="{2E4C4638-1AD7-4D29-A6E4-E32DAF872DCE}" destId="{A21B922E-3AD0-472E-A5B9-3E6270FC3B6E}" srcOrd="10" destOrd="0" presId="urn:microsoft.com/office/officeart/2005/8/layout/cycle6"/>
    <dgm:cxn modelId="{625CD504-FEB0-4C9D-82AA-CF836949D892}" type="presParOf" srcId="{2E4C4638-1AD7-4D29-A6E4-E32DAF872DCE}" destId="{ECC7CCA6-9B86-435E-A69D-1AFAEE1C039C}" srcOrd="11" destOrd="0" presId="urn:microsoft.com/office/officeart/2005/8/layout/cycle6"/>
    <dgm:cxn modelId="{D45C6780-7A0A-4CA9-BFC3-39A720E42A11}" type="presParOf" srcId="{2E4C4638-1AD7-4D29-A6E4-E32DAF872DCE}" destId="{83B243FA-89D3-4E46-8F03-9F28A02EC40E}" srcOrd="12" destOrd="0" presId="urn:microsoft.com/office/officeart/2005/8/layout/cycle6"/>
    <dgm:cxn modelId="{56840B2B-65D9-40B1-B059-AB92C60DC138}" type="presParOf" srcId="{2E4C4638-1AD7-4D29-A6E4-E32DAF872DCE}" destId="{4E9F4DD5-E9C0-4EDE-9168-0DBC235978CD}" srcOrd="13" destOrd="0" presId="urn:microsoft.com/office/officeart/2005/8/layout/cycle6"/>
    <dgm:cxn modelId="{43C871D4-3935-4FA0-A72A-B9079C4543AD}" type="presParOf" srcId="{2E4C4638-1AD7-4D29-A6E4-E32DAF872DCE}" destId="{CA3E57B1-6F62-4C1C-8C75-FC32FBB6A920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84DB89F-FA4C-4782-AF26-BE4C42034831}" type="doc">
      <dgm:prSet loTypeId="urn:microsoft.com/office/officeart/2005/8/layout/cycle6" loCatId="cycle" qsTypeId="urn:microsoft.com/office/officeart/2005/8/quickstyle/simple3" qsCatId="simple" csTypeId="urn:microsoft.com/office/officeart/2005/8/colors/accent6_5" csCatId="accent6" phldr="1"/>
      <dgm:spPr/>
      <dgm:t>
        <a:bodyPr/>
        <a:lstStyle/>
        <a:p>
          <a:endParaRPr lang="de-DE"/>
        </a:p>
      </dgm:t>
    </dgm:pt>
    <dgm:pt modelId="{D67523D6-097D-4DE0-8052-3C5FC5B54305}">
      <dgm:prSet phldrT="[Text]"/>
      <dgm:spPr/>
      <dgm:t>
        <a:bodyPr/>
        <a:lstStyle/>
        <a:p>
          <a:r>
            <a:rPr lang="de-DE" b="1" dirty="0"/>
            <a:t>Kommunale Spitzenverbände</a:t>
          </a:r>
          <a:endParaRPr lang="de-DE" dirty="0"/>
        </a:p>
      </dgm:t>
    </dgm:pt>
    <dgm:pt modelId="{453BD4FC-AAF5-4704-8663-4ACF0354DA3A}" type="parTrans" cxnId="{ACE8EA2D-A48E-4D87-8584-17C1934F394D}">
      <dgm:prSet/>
      <dgm:spPr/>
      <dgm:t>
        <a:bodyPr/>
        <a:lstStyle/>
        <a:p>
          <a:endParaRPr lang="de-DE"/>
        </a:p>
      </dgm:t>
    </dgm:pt>
    <dgm:pt modelId="{FA090836-8810-47F4-8B8D-7BE666A31438}" type="sibTrans" cxnId="{ACE8EA2D-A48E-4D87-8584-17C1934F394D}">
      <dgm:prSet/>
      <dgm:spPr/>
      <dgm:t>
        <a:bodyPr/>
        <a:lstStyle/>
        <a:p>
          <a:endParaRPr lang="de-DE"/>
        </a:p>
      </dgm:t>
    </dgm:pt>
    <dgm:pt modelId="{AEB9DF00-A693-4BBF-A775-EA751BF2257C}">
      <dgm:prSet phldrT="[Text]"/>
      <dgm:spPr/>
      <dgm:t>
        <a:bodyPr/>
        <a:lstStyle/>
        <a:p>
          <a:r>
            <a:rPr lang="de-DE" b="1" dirty="0"/>
            <a:t>Architekten- und Ingenieurkammer</a:t>
          </a:r>
          <a:endParaRPr lang="de-DE" dirty="0"/>
        </a:p>
      </dgm:t>
    </dgm:pt>
    <dgm:pt modelId="{5667629B-E6A6-4E4A-99BC-85B5E8661F9B}" type="parTrans" cxnId="{EE3D68AE-88B9-4BDA-9DCF-6078EE48A0F1}">
      <dgm:prSet/>
      <dgm:spPr/>
      <dgm:t>
        <a:bodyPr/>
        <a:lstStyle/>
        <a:p>
          <a:endParaRPr lang="de-DE"/>
        </a:p>
      </dgm:t>
    </dgm:pt>
    <dgm:pt modelId="{66E50A58-04A1-4BCF-9FF5-184CBDB257F2}" type="sibTrans" cxnId="{EE3D68AE-88B9-4BDA-9DCF-6078EE48A0F1}">
      <dgm:prSet/>
      <dgm:spPr/>
      <dgm:t>
        <a:bodyPr/>
        <a:lstStyle/>
        <a:p>
          <a:endParaRPr lang="de-DE"/>
        </a:p>
      </dgm:t>
    </dgm:pt>
    <dgm:pt modelId="{328F9CD4-6A5E-4F25-A96D-F65897444CB9}">
      <dgm:prSet phldrT="[Text]"/>
      <dgm:spPr/>
      <dgm:t>
        <a:bodyPr/>
        <a:lstStyle/>
        <a:p>
          <a:r>
            <a:rPr lang="de-DE" b="1" dirty="0"/>
            <a:t>Baugewerbeverband</a:t>
          </a:r>
          <a:endParaRPr lang="de-DE" dirty="0"/>
        </a:p>
      </dgm:t>
    </dgm:pt>
    <dgm:pt modelId="{E6A61978-1C82-4CF1-AC78-0AA6D519F745}" type="parTrans" cxnId="{246BC0F4-F69B-48C2-8028-840A9C111942}">
      <dgm:prSet/>
      <dgm:spPr/>
      <dgm:t>
        <a:bodyPr/>
        <a:lstStyle/>
        <a:p>
          <a:endParaRPr lang="de-DE"/>
        </a:p>
      </dgm:t>
    </dgm:pt>
    <dgm:pt modelId="{7BED1D9F-60D6-48F1-B559-4F9A0361BB9A}" type="sibTrans" cxnId="{246BC0F4-F69B-48C2-8028-840A9C111942}">
      <dgm:prSet/>
      <dgm:spPr/>
      <dgm:t>
        <a:bodyPr/>
        <a:lstStyle/>
        <a:p>
          <a:endParaRPr lang="de-DE"/>
        </a:p>
      </dgm:t>
    </dgm:pt>
    <dgm:pt modelId="{1418D83C-6511-4D92-BE96-AEA5434283AA}">
      <dgm:prSet phldrT="[Text]"/>
      <dgm:spPr/>
      <dgm:t>
        <a:bodyPr/>
        <a:lstStyle/>
        <a:p>
          <a:r>
            <a:rPr lang="de-DE" b="1" dirty="0"/>
            <a:t>Verbände der Wohnungs- und Immobilienwirtschaft</a:t>
          </a:r>
          <a:endParaRPr lang="de-DE" dirty="0"/>
        </a:p>
      </dgm:t>
    </dgm:pt>
    <dgm:pt modelId="{C579778E-3C93-4826-BCD2-162AA5A5FF90}" type="parTrans" cxnId="{2CCCF60A-E45C-4CC7-872B-326F168C7744}">
      <dgm:prSet/>
      <dgm:spPr/>
      <dgm:t>
        <a:bodyPr/>
        <a:lstStyle/>
        <a:p>
          <a:endParaRPr lang="de-DE"/>
        </a:p>
      </dgm:t>
    </dgm:pt>
    <dgm:pt modelId="{1D8DF028-F6D1-4C74-8B39-EC30A1A92F8C}" type="sibTrans" cxnId="{2CCCF60A-E45C-4CC7-872B-326F168C7744}">
      <dgm:prSet/>
      <dgm:spPr/>
      <dgm:t>
        <a:bodyPr/>
        <a:lstStyle/>
        <a:p>
          <a:endParaRPr lang="de-DE"/>
        </a:p>
      </dgm:t>
    </dgm:pt>
    <dgm:pt modelId="{A43EB6BD-8386-4317-A0BE-307375F10D77}" type="pres">
      <dgm:prSet presAssocID="{A84DB89F-FA4C-4782-AF26-BE4C42034831}" presName="cycle" presStyleCnt="0">
        <dgm:presLayoutVars>
          <dgm:dir/>
          <dgm:resizeHandles val="exact"/>
        </dgm:presLayoutVars>
      </dgm:prSet>
      <dgm:spPr/>
    </dgm:pt>
    <dgm:pt modelId="{63166C01-713E-4976-B632-227829C69537}" type="pres">
      <dgm:prSet presAssocID="{D67523D6-097D-4DE0-8052-3C5FC5B54305}" presName="node" presStyleLbl="node1" presStyleIdx="0" presStyleCnt="4">
        <dgm:presLayoutVars>
          <dgm:bulletEnabled val="1"/>
        </dgm:presLayoutVars>
      </dgm:prSet>
      <dgm:spPr/>
    </dgm:pt>
    <dgm:pt modelId="{3659E692-4BB1-43B3-BE1B-C24785ED516F}" type="pres">
      <dgm:prSet presAssocID="{D67523D6-097D-4DE0-8052-3C5FC5B54305}" presName="spNode" presStyleCnt="0"/>
      <dgm:spPr/>
    </dgm:pt>
    <dgm:pt modelId="{7CB62B47-2587-4668-8C06-FD589D40DFD5}" type="pres">
      <dgm:prSet presAssocID="{FA090836-8810-47F4-8B8D-7BE666A31438}" presName="sibTrans" presStyleLbl="sibTrans1D1" presStyleIdx="0" presStyleCnt="4"/>
      <dgm:spPr/>
    </dgm:pt>
    <dgm:pt modelId="{D7F573D6-047D-43B1-9A8D-E977C3617488}" type="pres">
      <dgm:prSet presAssocID="{AEB9DF00-A693-4BBF-A775-EA751BF2257C}" presName="node" presStyleLbl="node1" presStyleIdx="1" presStyleCnt="4">
        <dgm:presLayoutVars>
          <dgm:bulletEnabled val="1"/>
        </dgm:presLayoutVars>
      </dgm:prSet>
      <dgm:spPr/>
    </dgm:pt>
    <dgm:pt modelId="{D28CCB88-47BD-4708-B5F6-1E53E06288E1}" type="pres">
      <dgm:prSet presAssocID="{AEB9DF00-A693-4BBF-A775-EA751BF2257C}" presName="spNode" presStyleCnt="0"/>
      <dgm:spPr/>
    </dgm:pt>
    <dgm:pt modelId="{94365220-30D4-4DAB-9C97-245AC937ECA2}" type="pres">
      <dgm:prSet presAssocID="{66E50A58-04A1-4BCF-9FF5-184CBDB257F2}" presName="sibTrans" presStyleLbl="sibTrans1D1" presStyleIdx="1" presStyleCnt="4"/>
      <dgm:spPr/>
    </dgm:pt>
    <dgm:pt modelId="{66EB3336-2A31-4D5C-B456-633640668294}" type="pres">
      <dgm:prSet presAssocID="{328F9CD4-6A5E-4F25-A96D-F65897444CB9}" presName="node" presStyleLbl="node1" presStyleIdx="2" presStyleCnt="4">
        <dgm:presLayoutVars>
          <dgm:bulletEnabled val="1"/>
        </dgm:presLayoutVars>
      </dgm:prSet>
      <dgm:spPr/>
    </dgm:pt>
    <dgm:pt modelId="{44C92CA8-9E60-4588-A0D4-D2E782FF6718}" type="pres">
      <dgm:prSet presAssocID="{328F9CD4-6A5E-4F25-A96D-F65897444CB9}" presName="spNode" presStyleCnt="0"/>
      <dgm:spPr/>
    </dgm:pt>
    <dgm:pt modelId="{A4924254-778E-4874-914B-4A24D10E2344}" type="pres">
      <dgm:prSet presAssocID="{7BED1D9F-60D6-48F1-B559-4F9A0361BB9A}" presName="sibTrans" presStyleLbl="sibTrans1D1" presStyleIdx="2" presStyleCnt="4"/>
      <dgm:spPr/>
    </dgm:pt>
    <dgm:pt modelId="{BB02E395-1891-4112-A5E0-B077767B9EB5}" type="pres">
      <dgm:prSet presAssocID="{1418D83C-6511-4D92-BE96-AEA5434283AA}" presName="node" presStyleLbl="node1" presStyleIdx="3" presStyleCnt="4">
        <dgm:presLayoutVars>
          <dgm:bulletEnabled val="1"/>
        </dgm:presLayoutVars>
      </dgm:prSet>
      <dgm:spPr/>
    </dgm:pt>
    <dgm:pt modelId="{6C644087-6734-43D8-BF0B-EBEB83E00C79}" type="pres">
      <dgm:prSet presAssocID="{1418D83C-6511-4D92-BE96-AEA5434283AA}" presName="spNode" presStyleCnt="0"/>
      <dgm:spPr/>
    </dgm:pt>
    <dgm:pt modelId="{E5353B0C-FBA5-437A-AD2A-6FB2382CC1FE}" type="pres">
      <dgm:prSet presAssocID="{1D8DF028-F6D1-4C74-8B39-EC30A1A92F8C}" presName="sibTrans" presStyleLbl="sibTrans1D1" presStyleIdx="3" presStyleCnt="4"/>
      <dgm:spPr/>
    </dgm:pt>
  </dgm:ptLst>
  <dgm:cxnLst>
    <dgm:cxn modelId="{D9FD6304-0DC8-479F-84F8-B440870879D8}" type="presOf" srcId="{AEB9DF00-A693-4BBF-A775-EA751BF2257C}" destId="{D7F573D6-047D-43B1-9A8D-E977C3617488}" srcOrd="0" destOrd="0" presId="urn:microsoft.com/office/officeart/2005/8/layout/cycle6"/>
    <dgm:cxn modelId="{2CCCF60A-E45C-4CC7-872B-326F168C7744}" srcId="{A84DB89F-FA4C-4782-AF26-BE4C42034831}" destId="{1418D83C-6511-4D92-BE96-AEA5434283AA}" srcOrd="3" destOrd="0" parTransId="{C579778E-3C93-4826-BCD2-162AA5A5FF90}" sibTransId="{1D8DF028-F6D1-4C74-8B39-EC30A1A92F8C}"/>
    <dgm:cxn modelId="{B627DA19-AC57-4DB6-9440-A8D68AFAEB33}" type="presOf" srcId="{D67523D6-097D-4DE0-8052-3C5FC5B54305}" destId="{63166C01-713E-4976-B632-227829C69537}" srcOrd="0" destOrd="0" presId="urn:microsoft.com/office/officeart/2005/8/layout/cycle6"/>
    <dgm:cxn modelId="{ACE8EA2D-A48E-4D87-8584-17C1934F394D}" srcId="{A84DB89F-FA4C-4782-AF26-BE4C42034831}" destId="{D67523D6-097D-4DE0-8052-3C5FC5B54305}" srcOrd="0" destOrd="0" parTransId="{453BD4FC-AAF5-4704-8663-4ACF0354DA3A}" sibTransId="{FA090836-8810-47F4-8B8D-7BE666A31438}"/>
    <dgm:cxn modelId="{440B3440-B392-4C23-8260-07D3101F2C45}" type="presOf" srcId="{1D8DF028-F6D1-4C74-8B39-EC30A1A92F8C}" destId="{E5353B0C-FBA5-437A-AD2A-6FB2382CC1FE}" srcOrd="0" destOrd="0" presId="urn:microsoft.com/office/officeart/2005/8/layout/cycle6"/>
    <dgm:cxn modelId="{BF36424A-FEE7-4EA4-8AAE-CD7431C1FBE9}" type="presOf" srcId="{A84DB89F-FA4C-4782-AF26-BE4C42034831}" destId="{A43EB6BD-8386-4317-A0BE-307375F10D77}" srcOrd="0" destOrd="0" presId="urn:microsoft.com/office/officeart/2005/8/layout/cycle6"/>
    <dgm:cxn modelId="{6B15F64A-963C-4EC9-B12D-82E9F6C7B30C}" type="presOf" srcId="{1418D83C-6511-4D92-BE96-AEA5434283AA}" destId="{BB02E395-1891-4112-A5E0-B077767B9EB5}" srcOrd="0" destOrd="0" presId="urn:microsoft.com/office/officeart/2005/8/layout/cycle6"/>
    <dgm:cxn modelId="{FAF8BD56-3C62-4FC1-8982-4F2AA59DAE9B}" type="presOf" srcId="{328F9CD4-6A5E-4F25-A96D-F65897444CB9}" destId="{66EB3336-2A31-4D5C-B456-633640668294}" srcOrd="0" destOrd="0" presId="urn:microsoft.com/office/officeart/2005/8/layout/cycle6"/>
    <dgm:cxn modelId="{41E30081-4C4D-44D2-806B-B096422FE0A6}" type="presOf" srcId="{7BED1D9F-60D6-48F1-B559-4F9A0361BB9A}" destId="{A4924254-778E-4874-914B-4A24D10E2344}" srcOrd="0" destOrd="0" presId="urn:microsoft.com/office/officeart/2005/8/layout/cycle6"/>
    <dgm:cxn modelId="{0A1755A2-90D4-4F31-8515-6E2AD10AF3AC}" type="presOf" srcId="{66E50A58-04A1-4BCF-9FF5-184CBDB257F2}" destId="{94365220-30D4-4DAB-9C97-245AC937ECA2}" srcOrd="0" destOrd="0" presId="urn:microsoft.com/office/officeart/2005/8/layout/cycle6"/>
    <dgm:cxn modelId="{EE3D68AE-88B9-4BDA-9DCF-6078EE48A0F1}" srcId="{A84DB89F-FA4C-4782-AF26-BE4C42034831}" destId="{AEB9DF00-A693-4BBF-A775-EA751BF2257C}" srcOrd="1" destOrd="0" parTransId="{5667629B-E6A6-4E4A-99BC-85B5E8661F9B}" sibTransId="{66E50A58-04A1-4BCF-9FF5-184CBDB257F2}"/>
    <dgm:cxn modelId="{109780E8-DFFA-4878-A529-7FE79C9F9C6C}" type="presOf" srcId="{FA090836-8810-47F4-8B8D-7BE666A31438}" destId="{7CB62B47-2587-4668-8C06-FD589D40DFD5}" srcOrd="0" destOrd="0" presId="urn:microsoft.com/office/officeart/2005/8/layout/cycle6"/>
    <dgm:cxn modelId="{246BC0F4-F69B-48C2-8028-840A9C111942}" srcId="{A84DB89F-FA4C-4782-AF26-BE4C42034831}" destId="{328F9CD4-6A5E-4F25-A96D-F65897444CB9}" srcOrd="2" destOrd="0" parTransId="{E6A61978-1C82-4CF1-AC78-0AA6D519F745}" sibTransId="{7BED1D9F-60D6-48F1-B559-4F9A0361BB9A}"/>
    <dgm:cxn modelId="{A50C311D-62DA-458B-8D50-217659B81E8D}" type="presParOf" srcId="{A43EB6BD-8386-4317-A0BE-307375F10D77}" destId="{63166C01-713E-4976-B632-227829C69537}" srcOrd="0" destOrd="0" presId="urn:microsoft.com/office/officeart/2005/8/layout/cycle6"/>
    <dgm:cxn modelId="{6ADD1D2D-79D2-4ED9-ACCA-A36B37B8D8B2}" type="presParOf" srcId="{A43EB6BD-8386-4317-A0BE-307375F10D77}" destId="{3659E692-4BB1-43B3-BE1B-C24785ED516F}" srcOrd="1" destOrd="0" presId="urn:microsoft.com/office/officeart/2005/8/layout/cycle6"/>
    <dgm:cxn modelId="{27FD9D5A-9C56-4C31-8FAB-5015F6F6424F}" type="presParOf" srcId="{A43EB6BD-8386-4317-A0BE-307375F10D77}" destId="{7CB62B47-2587-4668-8C06-FD589D40DFD5}" srcOrd="2" destOrd="0" presId="urn:microsoft.com/office/officeart/2005/8/layout/cycle6"/>
    <dgm:cxn modelId="{957BA6E8-45E6-4DAF-84BF-47ADDB4CB848}" type="presParOf" srcId="{A43EB6BD-8386-4317-A0BE-307375F10D77}" destId="{D7F573D6-047D-43B1-9A8D-E977C3617488}" srcOrd="3" destOrd="0" presId="urn:microsoft.com/office/officeart/2005/8/layout/cycle6"/>
    <dgm:cxn modelId="{4CA82F7C-A50F-4A17-8AF8-130BE5BF291E}" type="presParOf" srcId="{A43EB6BD-8386-4317-A0BE-307375F10D77}" destId="{D28CCB88-47BD-4708-B5F6-1E53E06288E1}" srcOrd="4" destOrd="0" presId="urn:microsoft.com/office/officeart/2005/8/layout/cycle6"/>
    <dgm:cxn modelId="{72D68975-0C34-48D1-86B4-37CBA200F808}" type="presParOf" srcId="{A43EB6BD-8386-4317-A0BE-307375F10D77}" destId="{94365220-30D4-4DAB-9C97-245AC937ECA2}" srcOrd="5" destOrd="0" presId="urn:microsoft.com/office/officeart/2005/8/layout/cycle6"/>
    <dgm:cxn modelId="{56B67B9C-29A2-4A2D-B411-6CD069E7CDE1}" type="presParOf" srcId="{A43EB6BD-8386-4317-A0BE-307375F10D77}" destId="{66EB3336-2A31-4D5C-B456-633640668294}" srcOrd="6" destOrd="0" presId="urn:microsoft.com/office/officeart/2005/8/layout/cycle6"/>
    <dgm:cxn modelId="{ED6FF5CA-0EA8-4394-81AE-F5CC8CF90803}" type="presParOf" srcId="{A43EB6BD-8386-4317-A0BE-307375F10D77}" destId="{44C92CA8-9E60-4588-A0D4-D2E782FF6718}" srcOrd="7" destOrd="0" presId="urn:microsoft.com/office/officeart/2005/8/layout/cycle6"/>
    <dgm:cxn modelId="{4F11E12D-B4B2-46C5-85E7-6DC251B4CA66}" type="presParOf" srcId="{A43EB6BD-8386-4317-A0BE-307375F10D77}" destId="{A4924254-778E-4874-914B-4A24D10E2344}" srcOrd="8" destOrd="0" presId="urn:microsoft.com/office/officeart/2005/8/layout/cycle6"/>
    <dgm:cxn modelId="{EC089884-3BEF-4C4B-A066-FA1DB2F8FCB2}" type="presParOf" srcId="{A43EB6BD-8386-4317-A0BE-307375F10D77}" destId="{BB02E395-1891-4112-A5E0-B077767B9EB5}" srcOrd="9" destOrd="0" presId="urn:microsoft.com/office/officeart/2005/8/layout/cycle6"/>
    <dgm:cxn modelId="{1DF4AE3F-1D34-4D29-BC7E-CC417190BD40}" type="presParOf" srcId="{A43EB6BD-8386-4317-A0BE-307375F10D77}" destId="{6C644087-6734-43D8-BF0B-EBEB83E00C79}" srcOrd="10" destOrd="0" presId="urn:microsoft.com/office/officeart/2005/8/layout/cycle6"/>
    <dgm:cxn modelId="{64CAA5FC-50E6-4A4F-90BF-0EB5F772A893}" type="presParOf" srcId="{A43EB6BD-8386-4317-A0BE-307375F10D77}" destId="{E5353B0C-FBA5-437A-AD2A-6FB2382CC1FE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A36E4C9-CC2C-4437-B09A-DA7E00F9B29C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AF0C9B31-4CC1-4F57-99E9-7E44BCAEB8BF}">
      <dgm:prSet phldrT="[Text]" custT="1"/>
      <dgm:spPr/>
      <dgm:t>
        <a:bodyPr/>
        <a:lstStyle/>
        <a:p>
          <a:r>
            <a:rPr lang="de-DE" sz="1400" b="1" dirty="0"/>
            <a:t>Situations-analyse</a:t>
          </a:r>
        </a:p>
      </dgm:t>
    </dgm:pt>
    <dgm:pt modelId="{D8CA35AD-DF86-47D4-8E25-202328EA9577}" type="parTrans" cxnId="{86D9A6F7-722B-42ED-B927-2B17F5EAE8E3}">
      <dgm:prSet/>
      <dgm:spPr/>
      <dgm:t>
        <a:bodyPr/>
        <a:lstStyle/>
        <a:p>
          <a:endParaRPr lang="de-DE"/>
        </a:p>
      </dgm:t>
    </dgm:pt>
    <dgm:pt modelId="{0C4F6A6F-6D5A-48CC-8B0E-E2B87DA8BBE6}" type="sibTrans" cxnId="{86D9A6F7-722B-42ED-B927-2B17F5EAE8E3}">
      <dgm:prSet/>
      <dgm:spPr/>
      <dgm:t>
        <a:bodyPr/>
        <a:lstStyle/>
        <a:p>
          <a:endParaRPr lang="de-DE"/>
        </a:p>
      </dgm:t>
    </dgm:pt>
    <dgm:pt modelId="{5E1EFC5B-92E4-42D0-AD86-239957CC75C9}">
      <dgm:prSet phldrT="[Text]" custT="1"/>
      <dgm:spPr/>
      <dgm:t>
        <a:bodyPr/>
        <a:lstStyle/>
        <a:p>
          <a:r>
            <a:rPr lang="de-DE" sz="1400" b="1" dirty="0"/>
            <a:t>Prognose</a:t>
          </a:r>
        </a:p>
      </dgm:t>
    </dgm:pt>
    <dgm:pt modelId="{2866B200-C28F-42FF-8FDD-CC90AD398014}" type="parTrans" cxnId="{B4E19D01-709D-47B2-82BF-FB30A71DDA2E}">
      <dgm:prSet/>
      <dgm:spPr/>
      <dgm:t>
        <a:bodyPr/>
        <a:lstStyle/>
        <a:p>
          <a:endParaRPr lang="de-DE"/>
        </a:p>
      </dgm:t>
    </dgm:pt>
    <dgm:pt modelId="{4A4CEB7B-0F91-4F36-9E66-920E7464A08C}" type="sibTrans" cxnId="{B4E19D01-709D-47B2-82BF-FB30A71DDA2E}">
      <dgm:prSet/>
      <dgm:spPr/>
      <dgm:t>
        <a:bodyPr/>
        <a:lstStyle/>
        <a:p>
          <a:endParaRPr lang="de-DE"/>
        </a:p>
      </dgm:t>
    </dgm:pt>
    <dgm:pt modelId="{3B8C3B73-71D1-4973-A9A9-14B76EE42D8C}">
      <dgm:prSet phldrT="[Text]" custT="1"/>
      <dgm:spPr/>
      <dgm:t>
        <a:bodyPr/>
        <a:lstStyle/>
        <a:p>
          <a:r>
            <a:rPr lang="de-DE" sz="1400" b="1" dirty="0"/>
            <a:t>Ziele</a:t>
          </a:r>
        </a:p>
      </dgm:t>
    </dgm:pt>
    <dgm:pt modelId="{A2AB2017-BC21-4679-B28A-80B137C71E3B}" type="parTrans" cxnId="{A2628559-0329-4F38-9377-F92DA104D7F0}">
      <dgm:prSet/>
      <dgm:spPr/>
      <dgm:t>
        <a:bodyPr/>
        <a:lstStyle/>
        <a:p>
          <a:endParaRPr lang="de-DE"/>
        </a:p>
      </dgm:t>
    </dgm:pt>
    <dgm:pt modelId="{115E25E9-C211-4532-90BA-EF9323C46B96}" type="sibTrans" cxnId="{A2628559-0329-4F38-9377-F92DA104D7F0}">
      <dgm:prSet/>
      <dgm:spPr/>
      <dgm:t>
        <a:bodyPr/>
        <a:lstStyle/>
        <a:p>
          <a:endParaRPr lang="de-DE"/>
        </a:p>
      </dgm:t>
    </dgm:pt>
    <dgm:pt modelId="{063AECA8-10BE-4193-8B98-9356283CB87B}">
      <dgm:prSet phldrT="[Text]" custT="1"/>
      <dgm:spPr/>
      <dgm:t>
        <a:bodyPr/>
        <a:lstStyle/>
        <a:p>
          <a:r>
            <a:rPr lang="de-DE" sz="1200" b="1" dirty="0"/>
            <a:t>Maßnahmen Instrumente</a:t>
          </a:r>
        </a:p>
      </dgm:t>
    </dgm:pt>
    <dgm:pt modelId="{617E44D6-85B2-4ABB-9FC1-D849F6D21B15}" type="parTrans" cxnId="{3236F3F3-1E54-4D6E-860A-A1AFFB588128}">
      <dgm:prSet/>
      <dgm:spPr/>
      <dgm:t>
        <a:bodyPr/>
        <a:lstStyle/>
        <a:p>
          <a:endParaRPr lang="de-DE"/>
        </a:p>
      </dgm:t>
    </dgm:pt>
    <dgm:pt modelId="{21186241-39EA-4E43-A619-820590026028}" type="sibTrans" cxnId="{3236F3F3-1E54-4D6E-860A-A1AFFB588128}">
      <dgm:prSet/>
      <dgm:spPr/>
      <dgm:t>
        <a:bodyPr/>
        <a:lstStyle/>
        <a:p>
          <a:endParaRPr lang="de-DE"/>
        </a:p>
      </dgm:t>
    </dgm:pt>
    <dgm:pt modelId="{7FC3A352-651B-47EB-8F82-293B282A4E7F}" type="pres">
      <dgm:prSet presAssocID="{1A36E4C9-CC2C-4437-B09A-DA7E00F9B29C}" presName="Name0" presStyleCnt="0">
        <dgm:presLayoutVars>
          <dgm:dir/>
          <dgm:resizeHandles val="exact"/>
        </dgm:presLayoutVars>
      </dgm:prSet>
      <dgm:spPr/>
    </dgm:pt>
    <dgm:pt modelId="{ED778CF1-E3CA-4457-9F34-9EB578673189}" type="pres">
      <dgm:prSet presAssocID="{AF0C9B31-4CC1-4F57-99E9-7E44BCAEB8BF}" presName="Name5" presStyleLbl="vennNode1" presStyleIdx="0" presStyleCnt="4" custLinFactNeighborX="-13943" custLinFactNeighborY="-42">
        <dgm:presLayoutVars>
          <dgm:bulletEnabled val="1"/>
        </dgm:presLayoutVars>
      </dgm:prSet>
      <dgm:spPr/>
    </dgm:pt>
    <dgm:pt modelId="{646215F1-26E9-4DAC-9CF3-DAAF84D40218}" type="pres">
      <dgm:prSet presAssocID="{0C4F6A6F-6D5A-48CC-8B0E-E2B87DA8BBE6}" presName="space" presStyleCnt="0"/>
      <dgm:spPr/>
    </dgm:pt>
    <dgm:pt modelId="{2C13A519-D2A8-45CA-892F-18E09D0BA7CF}" type="pres">
      <dgm:prSet presAssocID="{5E1EFC5B-92E4-42D0-AD86-239957CC75C9}" presName="Name5" presStyleLbl="vennNode1" presStyleIdx="1" presStyleCnt="4">
        <dgm:presLayoutVars>
          <dgm:bulletEnabled val="1"/>
        </dgm:presLayoutVars>
      </dgm:prSet>
      <dgm:spPr/>
    </dgm:pt>
    <dgm:pt modelId="{9334C48A-A9D9-4A65-8B40-EE30F21B738E}" type="pres">
      <dgm:prSet presAssocID="{4A4CEB7B-0F91-4F36-9E66-920E7464A08C}" presName="space" presStyleCnt="0"/>
      <dgm:spPr/>
    </dgm:pt>
    <dgm:pt modelId="{DF57AD03-F290-476A-9003-6DA946EC7DE5}" type="pres">
      <dgm:prSet presAssocID="{3B8C3B73-71D1-4973-A9A9-14B76EE42D8C}" presName="Name5" presStyleLbl="vennNode1" presStyleIdx="2" presStyleCnt="4">
        <dgm:presLayoutVars>
          <dgm:bulletEnabled val="1"/>
        </dgm:presLayoutVars>
      </dgm:prSet>
      <dgm:spPr/>
    </dgm:pt>
    <dgm:pt modelId="{B2C23F98-AC57-4AA4-B3FF-2A0C5FC7EFA2}" type="pres">
      <dgm:prSet presAssocID="{115E25E9-C211-4532-90BA-EF9323C46B96}" presName="space" presStyleCnt="0"/>
      <dgm:spPr/>
    </dgm:pt>
    <dgm:pt modelId="{48136A90-735C-40D9-BE41-6AA3BB7BAB5D}" type="pres">
      <dgm:prSet presAssocID="{063AECA8-10BE-4193-8B98-9356283CB87B}" presName="Name5" presStyleLbl="vennNode1" presStyleIdx="3" presStyleCnt="4">
        <dgm:presLayoutVars>
          <dgm:bulletEnabled val="1"/>
        </dgm:presLayoutVars>
      </dgm:prSet>
      <dgm:spPr/>
    </dgm:pt>
  </dgm:ptLst>
  <dgm:cxnLst>
    <dgm:cxn modelId="{B4E19D01-709D-47B2-82BF-FB30A71DDA2E}" srcId="{1A36E4C9-CC2C-4437-B09A-DA7E00F9B29C}" destId="{5E1EFC5B-92E4-42D0-AD86-239957CC75C9}" srcOrd="1" destOrd="0" parTransId="{2866B200-C28F-42FF-8FDD-CC90AD398014}" sibTransId="{4A4CEB7B-0F91-4F36-9E66-920E7464A08C}"/>
    <dgm:cxn modelId="{B693BA0B-249F-4DDD-8AC7-EA8ABD90A46A}" type="presOf" srcId="{3B8C3B73-71D1-4973-A9A9-14B76EE42D8C}" destId="{DF57AD03-F290-476A-9003-6DA946EC7DE5}" srcOrd="0" destOrd="0" presId="urn:microsoft.com/office/officeart/2005/8/layout/venn3"/>
    <dgm:cxn modelId="{B174E940-B100-4A24-9676-DB8A7DBAF959}" type="presOf" srcId="{1A36E4C9-CC2C-4437-B09A-DA7E00F9B29C}" destId="{7FC3A352-651B-47EB-8F82-293B282A4E7F}" srcOrd="0" destOrd="0" presId="urn:microsoft.com/office/officeart/2005/8/layout/venn3"/>
    <dgm:cxn modelId="{90F7D154-61A2-4198-8960-3C49A83F6C56}" type="presOf" srcId="{AF0C9B31-4CC1-4F57-99E9-7E44BCAEB8BF}" destId="{ED778CF1-E3CA-4457-9F34-9EB578673189}" srcOrd="0" destOrd="0" presId="urn:microsoft.com/office/officeart/2005/8/layout/venn3"/>
    <dgm:cxn modelId="{A2628559-0329-4F38-9377-F92DA104D7F0}" srcId="{1A36E4C9-CC2C-4437-B09A-DA7E00F9B29C}" destId="{3B8C3B73-71D1-4973-A9A9-14B76EE42D8C}" srcOrd="2" destOrd="0" parTransId="{A2AB2017-BC21-4679-B28A-80B137C71E3B}" sibTransId="{115E25E9-C211-4532-90BA-EF9323C46B96}"/>
    <dgm:cxn modelId="{4CCB74DD-00F6-401F-9783-469C27B9D9F8}" type="presOf" srcId="{5E1EFC5B-92E4-42D0-AD86-239957CC75C9}" destId="{2C13A519-D2A8-45CA-892F-18E09D0BA7CF}" srcOrd="0" destOrd="0" presId="urn:microsoft.com/office/officeart/2005/8/layout/venn3"/>
    <dgm:cxn modelId="{C808A8EB-ABAA-4DCC-82B1-F4A57C9772CF}" type="presOf" srcId="{063AECA8-10BE-4193-8B98-9356283CB87B}" destId="{48136A90-735C-40D9-BE41-6AA3BB7BAB5D}" srcOrd="0" destOrd="0" presId="urn:microsoft.com/office/officeart/2005/8/layout/venn3"/>
    <dgm:cxn modelId="{3236F3F3-1E54-4D6E-860A-A1AFFB588128}" srcId="{1A36E4C9-CC2C-4437-B09A-DA7E00F9B29C}" destId="{063AECA8-10BE-4193-8B98-9356283CB87B}" srcOrd="3" destOrd="0" parTransId="{617E44D6-85B2-4ABB-9FC1-D849F6D21B15}" sibTransId="{21186241-39EA-4E43-A619-820590026028}"/>
    <dgm:cxn modelId="{86D9A6F7-722B-42ED-B927-2B17F5EAE8E3}" srcId="{1A36E4C9-CC2C-4437-B09A-DA7E00F9B29C}" destId="{AF0C9B31-4CC1-4F57-99E9-7E44BCAEB8BF}" srcOrd="0" destOrd="0" parTransId="{D8CA35AD-DF86-47D4-8E25-202328EA9577}" sibTransId="{0C4F6A6F-6D5A-48CC-8B0E-E2B87DA8BBE6}"/>
    <dgm:cxn modelId="{1E751D7F-E96A-4BE5-9F14-5013C32A9A08}" type="presParOf" srcId="{7FC3A352-651B-47EB-8F82-293B282A4E7F}" destId="{ED778CF1-E3CA-4457-9F34-9EB578673189}" srcOrd="0" destOrd="0" presId="urn:microsoft.com/office/officeart/2005/8/layout/venn3"/>
    <dgm:cxn modelId="{EA8B2AC0-5543-4006-BA0B-DE28B0938D30}" type="presParOf" srcId="{7FC3A352-651B-47EB-8F82-293B282A4E7F}" destId="{646215F1-26E9-4DAC-9CF3-DAAF84D40218}" srcOrd="1" destOrd="0" presId="urn:microsoft.com/office/officeart/2005/8/layout/venn3"/>
    <dgm:cxn modelId="{E3CE8ED6-2956-400D-B4E7-7F1907FEE53F}" type="presParOf" srcId="{7FC3A352-651B-47EB-8F82-293B282A4E7F}" destId="{2C13A519-D2A8-45CA-892F-18E09D0BA7CF}" srcOrd="2" destOrd="0" presId="urn:microsoft.com/office/officeart/2005/8/layout/venn3"/>
    <dgm:cxn modelId="{B6E5ECBE-77D0-4C07-96A3-8824319B7DE9}" type="presParOf" srcId="{7FC3A352-651B-47EB-8F82-293B282A4E7F}" destId="{9334C48A-A9D9-4A65-8B40-EE30F21B738E}" srcOrd="3" destOrd="0" presId="urn:microsoft.com/office/officeart/2005/8/layout/venn3"/>
    <dgm:cxn modelId="{CB1864F7-ED96-467B-A90B-1E223E555A91}" type="presParOf" srcId="{7FC3A352-651B-47EB-8F82-293B282A4E7F}" destId="{DF57AD03-F290-476A-9003-6DA946EC7DE5}" srcOrd="4" destOrd="0" presId="urn:microsoft.com/office/officeart/2005/8/layout/venn3"/>
    <dgm:cxn modelId="{5561F2D0-2C47-497B-A3AF-F0B3DA59382C}" type="presParOf" srcId="{7FC3A352-651B-47EB-8F82-293B282A4E7F}" destId="{B2C23F98-AC57-4AA4-B3FF-2A0C5FC7EFA2}" srcOrd="5" destOrd="0" presId="urn:microsoft.com/office/officeart/2005/8/layout/venn3"/>
    <dgm:cxn modelId="{095A43D7-C912-4307-8348-CC0D95ACB87B}" type="presParOf" srcId="{7FC3A352-651B-47EB-8F82-293B282A4E7F}" destId="{48136A90-735C-40D9-BE41-6AA3BB7BAB5D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A8E2C56-A8D9-41B4-9CF4-22CF81F07ED4}" type="doc">
      <dgm:prSet loTypeId="urn:microsoft.com/office/officeart/2005/8/layout/vList4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DCFCDD11-E501-46CA-9973-AFC00B9D8688}">
      <dgm:prSet phldrT="[Text]"/>
      <dgm:spPr/>
      <dgm:t>
        <a:bodyPr/>
        <a:lstStyle/>
        <a:p>
          <a:r>
            <a:rPr lang="de-DE" dirty="0"/>
            <a:t>„Personen, die sich am Wohnungsmarkt nicht angemessen versorgen können und auf Unterstützung angewiesen sind“</a:t>
          </a:r>
        </a:p>
      </dgm:t>
    </dgm:pt>
    <dgm:pt modelId="{491083C5-1742-4DB2-B3C4-B85CADF9F0AC}" type="parTrans" cxnId="{E6C76F40-6AE3-429B-8B78-CDA761B634C3}">
      <dgm:prSet/>
      <dgm:spPr/>
      <dgm:t>
        <a:bodyPr/>
        <a:lstStyle/>
        <a:p>
          <a:endParaRPr lang="de-DE"/>
        </a:p>
      </dgm:t>
    </dgm:pt>
    <dgm:pt modelId="{C5A7D40B-6299-4EB5-8211-71984EA3EFA3}" type="sibTrans" cxnId="{E6C76F40-6AE3-429B-8B78-CDA761B634C3}">
      <dgm:prSet/>
      <dgm:spPr/>
      <dgm:t>
        <a:bodyPr/>
        <a:lstStyle/>
        <a:p>
          <a:endParaRPr lang="de-DE"/>
        </a:p>
      </dgm:t>
    </dgm:pt>
    <dgm:pt modelId="{E748988B-2018-47E8-90E1-25758C48C4E3}">
      <dgm:prSet phldrT="[Text]"/>
      <dgm:spPr/>
      <dgm:t>
        <a:bodyPr/>
        <a:lstStyle/>
        <a:p>
          <a:r>
            <a:rPr lang="de-DE" dirty="0"/>
            <a:t>„Personen, die auf barrierearme und barrierefreie Wohnungen angewiesen sind wie Senioren und Behinderte“</a:t>
          </a:r>
        </a:p>
      </dgm:t>
    </dgm:pt>
    <dgm:pt modelId="{BDBA8F25-3F8D-4542-B9E2-D22A148A2FA8}" type="parTrans" cxnId="{7EE45F98-D9FA-45D2-A4CD-1F5ECDA14F9A}">
      <dgm:prSet/>
      <dgm:spPr/>
      <dgm:t>
        <a:bodyPr/>
        <a:lstStyle/>
        <a:p>
          <a:endParaRPr lang="de-DE"/>
        </a:p>
      </dgm:t>
    </dgm:pt>
    <dgm:pt modelId="{B22F68A2-DECE-4DE9-9AA5-74AC83DDF0DD}" type="sibTrans" cxnId="{7EE45F98-D9FA-45D2-A4CD-1F5ECDA14F9A}">
      <dgm:prSet/>
      <dgm:spPr/>
      <dgm:t>
        <a:bodyPr/>
        <a:lstStyle/>
        <a:p>
          <a:endParaRPr lang="de-DE"/>
        </a:p>
      </dgm:t>
    </dgm:pt>
    <dgm:pt modelId="{BC00525C-5CA1-425A-811E-3F63F3DCEFCA}">
      <dgm:prSet phldrT="[Text]"/>
      <dgm:spPr/>
      <dgm:t>
        <a:bodyPr/>
        <a:lstStyle/>
        <a:p>
          <a:r>
            <a:rPr lang="de-DE" dirty="0"/>
            <a:t>„Personen, mit Interesse an neuen Wohnformen wie z.B. dem generationenübergreifenden Wohnen“</a:t>
          </a:r>
        </a:p>
      </dgm:t>
    </dgm:pt>
    <dgm:pt modelId="{3B9805BB-F0F7-40EE-B8C7-63DAB97B5A70}" type="parTrans" cxnId="{8D663444-1A09-48C3-9559-23446F505EC5}">
      <dgm:prSet/>
      <dgm:spPr/>
      <dgm:t>
        <a:bodyPr/>
        <a:lstStyle/>
        <a:p>
          <a:endParaRPr lang="de-DE"/>
        </a:p>
      </dgm:t>
    </dgm:pt>
    <dgm:pt modelId="{27EE8D55-D3B6-46E2-A061-5ED0110F520E}" type="sibTrans" cxnId="{8D663444-1A09-48C3-9559-23446F505EC5}">
      <dgm:prSet/>
      <dgm:spPr/>
      <dgm:t>
        <a:bodyPr/>
        <a:lstStyle/>
        <a:p>
          <a:endParaRPr lang="de-DE"/>
        </a:p>
      </dgm:t>
    </dgm:pt>
    <dgm:pt modelId="{A91C0399-902E-4997-9D2E-6CE7421802CA}" type="pres">
      <dgm:prSet presAssocID="{2A8E2C56-A8D9-41B4-9CF4-22CF81F07ED4}" presName="linear" presStyleCnt="0">
        <dgm:presLayoutVars>
          <dgm:dir/>
          <dgm:resizeHandles val="exact"/>
        </dgm:presLayoutVars>
      </dgm:prSet>
      <dgm:spPr/>
    </dgm:pt>
    <dgm:pt modelId="{6707C4C0-B151-45D9-9FB4-F1EF0AAB03AB}" type="pres">
      <dgm:prSet presAssocID="{DCFCDD11-E501-46CA-9973-AFC00B9D8688}" presName="comp" presStyleCnt="0"/>
      <dgm:spPr/>
    </dgm:pt>
    <dgm:pt modelId="{366DABF1-53A1-4B9F-A757-E5425647D2EE}" type="pres">
      <dgm:prSet presAssocID="{DCFCDD11-E501-46CA-9973-AFC00B9D8688}" presName="box" presStyleLbl="node1" presStyleIdx="0" presStyleCnt="3"/>
      <dgm:spPr/>
    </dgm:pt>
    <dgm:pt modelId="{09D77028-CDDF-46CA-AD95-FE018D9C1461}" type="pres">
      <dgm:prSet presAssocID="{DCFCDD11-E501-46CA-9973-AFC00B9D8688}" presName="img" presStyleLbl="fgImgPlace1" presStyleIdx="0" presStyleCnt="3" custScaleX="108415" custScaleY="12386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</dgm:pt>
    <dgm:pt modelId="{126FFC3B-0580-4F0F-A53B-8B50CDEFE619}" type="pres">
      <dgm:prSet presAssocID="{DCFCDD11-E501-46CA-9973-AFC00B9D8688}" presName="text" presStyleLbl="node1" presStyleIdx="0" presStyleCnt="3">
        <dgm:presLayoutVars>
          <dgm:bulletEnabled val="1"/>
        </dgm:presLayoutVars>
      </dgm:prSet>
      <dgm:spPr/>
    </dgm:pt>
    <dgm:pt modelId="{76426814-99E4-40E9-9620-6572584298FF}" type="pres">
      <dgm:prSet presAssocID="{C5A7D40B-6299-4EB5-8211-71984EA3EFA3}" presName="spacer" presStyleCnt="0"/>
      <dgm:spPr/>
    </dgm:pt>
    <dgm:pt modelId="{0F25554A-C906-4652-9703-CC06EF3BE7B3}" type="pres">
      <dgm:prSet presAssocID="{E748988B-2018-47E8-90E1-25758C48C4E3}" presName="comp" presStyleCnt="0"/>
      <dgm:spPr/>
    </dgm:pt>
    <dgm:pt modelId="{4AAB2E60-6B34-470E-871E-7C31A22803CA}" type="pres">
      <dgm:prSet presAssocID="{E748988B-2018-47E8-90E1-25758C48C4E3}" presName="box" presStyleLbl="node1" presStyleIdx="1" presStyleCnt="3"/>
      <dgm:spPr/>
    </dgm:pt>
    <dgm:pt modelId="{3065D8A5-E8E4-49B5-BA4D-332937687B74}" type="pres">
      <dgm:prSet presAssocID="{E748988B-2018-47E8-90E1-25758C48C4E3}" presName="img" presStyleLbl="fgImgPlace1" presStyleIdx="1" presStyleCnt="3" custScaleX="108415" custScaleY="116517" custLinFactNeighborX="36" custLinFactNeighborY="133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</dgm:pt>
    <dgm:pt modelId="{9251BEBF-AC4B-4203-9A10-78C3014382AE}" type="pres">
      <dgm:prSet presAssocID="{E748988B-2018-47E8-90E1-25758C48C4E3}" presName="text" presStyleLbl="node1" presStyleIdx="1" presStyleCnt="3">
        <dgm:presLayoutVars>
          <dgm:bulletEnabled val="1"/>
        </dgm:presLayoutVars>
      </dgm:prSet>
      <dgm:spPr/>
    </dgm:pt>
    <dgm:pt modelId="{DE138C66-F816-4239-8C4F-3AFCDC3982D0}" type="pres">
      <dgm:prSet presAssocID="{B22F68A2-DECE-4DE9-9AA5-74AC83DDF0DD}" presName="spacer" presStyleCnt="0"/>
      <dgm:spPr/>
    </dgm:pt>
    <dgm:pt modelId="{80CE3E1F-3D94-4192-A6B6-A227B02DE3A3}" type="pres">
      <dgm:prSet presAssocID="{BC00525C-5CA1-425A-811E-3F63F3DCEFCA}" presName="comp" presStyleCnt="0"/>
      <dgm:spPr/>
    </dgm:pt>
    <dgm:pt modelId="{DB00BA99-66CB-4071-A8DF-A854777B2C3B}" type="pres">
      <dgm:prSet presAssocID="{BC00525C-5CA1-425A-811E-3F63F3DCEFCA}" presName="box" presStyleLbl="node1" presStyleIdx="2" presStyleCnt="3"/>
      <dgm:spPr/>
    </dgm:pt>
    <dgm:pt modelId="{292F0C62-7A90-4E61-BE35-53370F715ABE}" type="pres">
      <dgm:prSet presAssocID="{BC00525C-5CA1-425A-811E-3F63F3DCEFCA}" presName="img" presStyleLbl="fgImgPlace1" presStyleIdx="2" presStyleCnt="3" custScaleX="108487" custScaleY="12402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</dgm:pt>
    <dgm:pt modelId="{5E6F8137-A77E-4FB7-BACF-65262DF20F35}" type="pres">
      <dgm:prSet presAssocID="{BC00525C-5CA1-425A-811E-3F63F3DCEFCA}" presName="text" presStyleLbl="node1" presStyleIdx="2" presStyleCnt="3">
        <dgm:presLayoutVars>
          <dgm:bulletEnabled val="1"/>
        </dgm:presLayoutVars>
      </dgm:prSet>
      <dgm:spPr/>
    </dgm:pt>
  </dgm:ptLst>
  <dgm:cxnLst>
    <dgm:cxn modelId="{7817E717-5363-4564-A460-F8B162A27A69}" type="presOf" srcId="{E748988B-2018-47E8-90E1-25758C48C4E3}" destId="{4AAB2E60-6B34-470E-871E-7C31A22803CA}" srcOrd="0" destOrd="0" presId="urn:microsoft.com/office/officeart/2005/8/layout/vList4"/>
    <dgm:cxn modelId="{D561351A-FDC7-40A7-8238-66E88401BF4C}" type="presOf" srcId="{DCFCDD11-E501-46CA-9973-AFC00B9D8688}" destId="{366DABF1-53A1-4B9F-A757-E5425647D2EE}" srcOrd="0" destOrd="0" presId="urn:microsoft.com/office/officeart/2005/8/layout/vList4"/>
    <dgm:cxn modelId="{E681AF1F-103C-41FA-B8DA-94A88D2E454C}" type="presOf" srcId="{BC00525C-5CA1-425A-811E-3F63F3DCEFCA}" destId="{5E6F8137-A77E-4FB7-BACF-65262DF20F35}" srcOrd="1" destOrd="0" presId="urn:microsoft.com/office/officeart/2005/8/layout/vList4"/>
    <dgm:cxn modelId="{1A924020-66A2-4CE8-B2BF-26E605C498A6}" type="presOf" srcId="{DCFCDD11-E501-46CA-9973-AFC00B9D8688}" destId="{126FFC3B-0580-4F0F-A53B-8B50CDEFE619}" srcOrd="1" destOrd="0" presId="urn:microsoft.com/office/officeart/2005/8/layout/vList4"/>
    <dgm:cxn modelId="{E6C76F40-6AE3-429B-8B78-CDA761B634C3}" srcId="{2A8E2C56-A8D9-41B4-9CF4-22CF81F07ED4}" destId="{DCFCDD11-E501-46CA-9973-AFC00B9D8688}" srcOrd="0" destOrd="0" parTransId="{491083C5-1742-4DB2-B3C4-B85CADF9F0AC}" sibTransId="{C5A7D40B-6299-4EB5-8211-71984EA3EFA3}"/>
    <dgm:cxn modelId="{8D663444-1A09-48C3-9559-23446F505EC5}" srcId="{2A8E2C56-A8D9-41B4-9CF4-22CF81F07ED4}" destId="{BC00525C-5CA1-425A-811E-3F63F3DCEFCA}" srcOrd="2" destOrd="0" parTransId="{3B9805BB-F0F7-40EE-B8C7-63DAB97B5A70}" sibTransId="{27EE8D55-D3B6-46E2-A061-5ED0110F520E}"/>
    <dgm:cxn modelId="{C6149789-FACE-4A87-A18F-E8640CD48BE1}" type="presOf" srcId="{BC00525C-5CA1-425A-811E-3F63F3DCEFCA}" destId="{DB00BA99-66CB-4071-A8DF-A854777B2C3B}" srcOrd="0" destOrd="0" presId="urn:microsoft.com/office/officeart/2005/8/layout/vList4"/>
    <dgm:cxn modelId="{7EE45F98-D9FA-45D2-A4CD-1F5ECDA14F9A}" srcId="{2A8E2C56-A8D9-41B4-9CF4-22CF81F07ED4}" destId="{E748988B-2018-47E8-90E1-25758C48C4E3}" srcOrd="1" destOrd="0" parTransId="{BDBA8F25-3F8D-4542-B9E2-D22A148A2FA8}" sibTransId="{B22F68A2-DECE-4DE9-9AA5-74AC83DDF0DD}"/>
    <dgm:cxn modelId="{890B0EA3-A8EC-4F51-BA21-D9F39C64585A}" type="presOf" srcId="{2A8E2C56-A8D9-41B4-9CF4-22CF81F07ED4}" destId="{A91C0399-902E-4997-9D2E-6CE7421802CA}" srcOrd="0" destOrd="0" presId="urn:microsoft.com/office/officeart/2005/8/layout/vList4"/>
    <dgm:cxn modelId="{BD8C02A5-DF83-4E96-BFC2-37CC666AC320}" type="presOf" srcId="{E748988B-2018-47E8-90E1-25758C48C4E3}" destId="{9251BEBF-AC4B-4203-9A10-78C3014382AE}" srcOrd="1" destOrd="0" presId="urn:microsoft.com/office/officeart/2005/8/layout/vList4"/>
    <dgm:cxn modelId="{7F85B493-127B-40ED-A3F5-AB1999A730F1}" type="presParOf" srcId="{A91C0399-902E-4997-9D2E-6CE7421802CA}" destId="{6707C4C0-B151-45D9-9FB4-F1EF0AAB03AB}" srcOrd="0" destOrd="0" presId="urn:microsoft.com/office/officeart/2005/8/layout/vList4"/>
    <dgm:cxn modelId="{76953757-740E-40A3-80CC-A95994EEAF66}" type="presParOf" srcId="{6707C4C0-B151-45D9-9FB4-F1EF0AAB03AB}" destId="{366DABF1-53A1-4B9F-A757-E5425647D2EE}" srcOrd="0" destOrd="0" presId="urn:microsoft.com/office/officeart/2005/8/layout/vList4"/>
    <dgm:cxn modelId="{8DD90906-231A-46D2-9210-84D0F99EA357}" type="presParOf" srcId="{6707C4C0-B151-45D9-9FB4-F1EF0AAB03AB}" destId="{09D77028-CDDF-46CA-AD95-FE018D9C1461}" srcOrd="1" destOrd="0" presId="urn:microsoft.com/office/officeart/2005/8/layout/vList4"/>
    <dgm:cxn modelId="{BA2BBC8A-92AB-43CD-A40B-0D7E8620F3BD}" type="presParOf" srcId="{6707C4C0-B151-45D9-9FB4-F1EF0AAB03AB}" destId="{126FFC3B-0580-4F0F-A53B-8B50CDEFE619}" srcOrd="2" destOrd="0" presId="urn:microsoft.com/office/officeart/2005/8/layout/vList4"/>
    <dgm:cxn modelId="{916306B6-4126-407F-BBFD-2B7278C36D0E}" type="presParOf" srcId="{A91C0399-902E-4997-9D2E-6CE7421802CA}" destId="{76426814-99E4-40E9-9620-6572584298FF}" srcOrd="1" destOrd="0" presId="urn:microsoft.com/office/officeart/2005/8/layout/vList4"/>
    <dgm:cxn modelId="{A9CC2BCA-1019-4BCD-B191-0D4D2E356ED9}" type="presParOf" srcId="{A91C0399-902E-4997-9D2E-6CE7421802CA}" destId="{0F25554A-C906-4652-9703-CC06EF3BE7B3}" srcOrd="2" destOrd="0" presId="urn:microsoft.com/office/officeart/2005/8/layout/vList4"/>
    <dgm:cxn modelId="{46E1063F-6A24-408E-8E00-515B788085C2}" type="presParOf" srcId="{0F25554A-C906-4652-9703-CC06EF3BE7B3}" destId="{4AAB2E60-6B34-470E-871E-7C31A22803CA}" srcOrd="0" destOrd="0" presId="urn:microsoft.com/office/officeart/2005/8/layout/vList4"/>
    <dgm:cxn modelId="{F63BAD22-7EFE-45A0-AE20-BACACDA0E33C}" type="presParOf" srcId="{0F25554A-C906-4652-9703-CC06EF3BE7B3}" destId="{3065D8A5-E8E4-49B5-BA4D-332937687B74}" srcOrd="1" destOrd="0" presId="urn:microsoft.com/office/officeart/2005/8/layout/vList4"/>
    <dgm:cxn modelId="{59C80480-CE56-42AE-BC5C-52E7BA69FAC3}" type="presParOf" srcId="{0F25554A-C906-4652-9703-CC06EF3BE7B3}" destId="{9251BEBF-AC4B-4203-9A10-78C3014382AE}" srcOrd="2" destOrd="0" presId="urn:microsoft.com/office/officeart/2005/8/layout/vList4"/>
    <dgm:cxn modelId="{30005BC7-B606-4878-9705-99252CC85CAC}" type="presParOf" srcId="{A91C0399-902E-4997-9D2E-6CE7421802CA}" destId="{DE138C66-F816-4239-8C4F-3AFCDC3982D0}" srcOrd="3" destOrd="0" presId="urn:microsoft.com/office/officeart/2005/8/layout/vList4"/>
    <dgm:cxn modelId="{E51DEF04-11D3-4975-A7F2-6A809414DDC9}" type="presParOf" srcId="{A91C0399-902E-4997-9D2E-6CE7421802CA}" destId="{80CE3E1F-3D94-4192-A6B6-A227B02DE3A3}" srcOrd="4" destOrd="0" presId="urn:microsoft.com/office/officeart/2005/8/layout/vList4"/>
    <dgm:cxn modelId="{3A5E0004-7EBB-4408-8A7C-6C50DF950425}" type="presParOf" srcId="{80CE3E1F-3D94-4192-A6B6-A227B02DE3A3}" destId="{DB00BA99-66CB-4071-A8DF-A854777B2C3B}" srcOrd="0" destOrd="0" presId="urn:microsoft.com/office/officeart/2005/8/layout/vList4"/>
    <dgm:cxn modelId="{D9CB4488-A521-4976-92AF-656FBE27EEA8}" type="presParOf" srcId="{80CE3E1F-3D94-4192-A6B6-A227B02DE3A3}" destId="{292F0C62-7A90-4E61-BE35-53370F715ABE}" srcOrd="1" destOrd="0" presId="urn:microsoft.com/office/officeart/2005/8/layout/vList4"/>
    <dgm:cxn modelId="{3A94BC90-87C1-45A3-A561-A6385B271785}" type="presParOf" srcId="{80CE3E1F-3D94-4192-A6B6-A227B02DE3A3}" destId="{5E6F8137-A77E-4FB7-BACF-65262DF20F35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6BBC12-C39A-4D94-9178-CAF7A1A8CA94}" type="doc">
      <dgm:prSet loTypeId="urn:microsoft.com/office/officeart/2008/layout/RadialCluster" loCatId="relationship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de-DE"/>
        </a:p>
      </dgm:t>
    </dgm:pt>
    <dgm:pt modelId="{CEC4DEA1-C7D3-40D7-B32D-FEDD2D40A04B}">
      <dgm:prSet phldrT="[Text]"/>
      <dgm:spPr/>
      <dgm:t>
        <a:bodyPr/>
        <a:lstStyle/>
        <a:p>
          <a:r>
            <a:rPr lang="de-DE" b="1" dirty="0"/>
            <a:t>Trend zu Bevölkerungswachstum durch Wanderungsgewinne wird weiter fortschreiten, </a:t>
          </a:r>
          <a:endParaRPr lang="de-DE" dirty="0"/>
        </a:p>
      </dgm:t>
    </dgm:pt>
    <dgm:pt modelId="{5BCC9CE4-66FF-4EA1-BA19-B1D634E4AD4F}" type="parTrans" cxnId="{23430FF3-C57E-4D53-B7B5-96CA0D708D20}">
      <dgm:prSet/>
      <dgm:spPr/>
      <dgm:t>
        <a:bodyPr/>
        <a:lstStyle/>
        <a:p>
          <a:endParaRPr lang="de-DE"/>
        </a:p>
      </dgm:t>
    </dgm:pt>
    <dgm:pt modelId="{75603A3E-84DE-4129-A8DD-73396CAD615D}" type="sibTrans" cxnId="{23430FF3-C57E-4D53-B7B5-96CA0D708D20}">
      <dgm:prSet/>
      <dgm:spPr/>
      <dgm:t>
        <a:bodyPr/>
        <a:lstStyle/>
        <a:p>
          <a:endParaRPr lang="de-DE"/>
        </a:p>
      </dgm:t>
    </dgm:pt>
    <dgm:pt modelId="{E2514D93-5468-4092-A31F-DD81976161EF}">
      <dgm:prSet phldrT="[Text]"/>
      <dgm:spPr/>
      <dgm:t>
        <a:bodyPr/>
        <a:lstStyle/>
        <a:p>
          <a:r>
            <a:rPr lang="de-DE" b="1" dirty="0"/>
            <a:t>Studie des Bundesinstitutes für Bau-, Stadt- und Raumforschung (BBSR) „Frankenthal - stark wachsend“</a:t>
          </a:r>
          <a:endParaRPr lang="de-DE" dirty="0"/>
        </a:p>
      </dgm:t>
    </dgm:pt>
    <dgm:pt modelId="{D2D71532-3EB4-446D-9358-70BD960FB1FB}" type="parTrans" cxnId="{BE1B698F-2174-4D7C-A1E3-B08AE8834F57}">
      <dgm:prSet/>
      <dgm:spPr/>
      <dgm:t>
        <a:bodyPr/>
        <a:lstStyle/>
        <a:p>
          <a:endParaRPr lang="de-DE"/>
        </a:p>
      </dgm:t>
    </dgm:pt>
    <dgm:pt modelId="{6BE05AA9-A805-4991-8DE0-05F9ACF11885}" type="sibTrans" cxnId="{BE1B698F-2174-4D7C-A1E3-B08AE8834F57}">
      <dgm:prSet/>
      <dgm:spPr/>
      <dgm:t>
        <a:bodyPr/>
        <a:lstStyle/>
        <a:p>
          <a:endParaRPr lang="de-DE"/>
        </a:p>
      </dgm:t>
    </dgm:pt>
    <dgm:pt modelId="{04206825-919E-45D2-AB0D-0AC15AE43C0E}">
      <dgm:prSet phldrT="[Text]"/>
      <dgm:spPr/>
      <dgm:t>
        <a:bodyPr/>
        <a:lstStyle/>
        <a:p>
          <a:r>
            <a:rPr lang="de-DE" b="1" dirty="0"/>
            <a:t> Verband Region Rhein-Neckar (VRRN) plant Teilfortschreibung des Regionalplans zum Thema Wohnbauentwicklung</a:t>
          </a:r>
          <a:endParaRPr lang="de-DE" dirty="0"/>
        </a:p>
      </dgm:t>
    </dgm:pt>
    <dgm:pt modelId="{89D7D791-D607-4000-A788-C40942107588}" type="parTrans" cxnId="{9BE03254-F14F-4065-9962-380E77E418EC}">
      <dgm:prSet/>
      <dgm:spPr/>
      <dgm:t>
        <a:bodyPr/>
        <a:lstStyle/>
        <a:p>
          <a:endParaRPr lang="de-DE"/>
        </a:p>
      </dgm:t>
    </dgm:pt>
    <dgm:pt modelId="{40999163-E182-4F77-A43B-7C9730A6F9DE}" type="sibTrans" cxnId="{9BE03254-F14F-4065-9962-380E77E418EC}">
      <dgm:prSet/>
      <dgm:spPr/>
      <dgm:t>
        <a:bodyPr/>
        <a:lstStyle/>
        <a:p>
          <a:endParaRPr lang="de-DE"/>
        </a:p>
      </dgm:t>
    </dgm:pt>
    <dgm:pt modelId="{7464EA67-522C-4619-9302-E84CDA00EC16}">
      <dgm:prSet phldrT="[Text]"/>
      <dgm:spPr/>
      <dgm:t>
        <a:bodyPr/>
        <a:lstStyle/>
        <a:p>
          <a:r>
            <a:rPr lang="de-DE" b="1" dirty="0"/>
            <a:t> Einschätzungen  erwarten für Frankenthal einen Bedarf von rund 50 ha zusätzlichen Wohnbauland und 5.000 neue Einwohner allein in den nächsten 15 Jahren</a:t>
          </a:r>
          <a:endParaRPr lang="de-DE" dirty="0"/>
        </a:p>
      </dgm:t>
    </dgm:pt>
    <dgm:pt modelId="{2F2E3332-4886-4641-8727-01EB9D46216A}" type="parTrans" cxnId="{06B5D7A2-9A96-4D43-9F3C-EA1661FE5C08}">
      <dgm:prSet/>
      <dgm:spPr/>
      <dgm:t>
        <a:bodyPr/>
        <a:lstStyle/>
        <a:p>
          <a:endParaRPr lang="de-DE"/>
        </a:p>
      </dgm:t>
    </dgm:pt>
    <dgm:pt modelId="{EA5DB277-D309-47B1-9BE6-D5DC2DBAE40E}" type="sibTrans" cxnId="{06B5D7A2-9A96-4D43-9F3C-EA1661FE5C08}">
      <dgm:prSet/>
      <dgm:spPr/>
      <dgm:t>
        <a:bodyPr/>
        <a:lstStyle/>
        <a:p>
          <a:endParaRPr lang="de-DE"/>
        </a:p>
      </dgm:t>
    </dgm:pt>
    <dgm:pt modelId="{EF7C09B9-8A8B-438F-B3D1-FAC123BC050A}">
      <dgm:prSet/>
      <dgm:spPr/>
      <dgm:t>
        <a:bodyPr/>
        <a:lstStyle/>
        <a:p>
          <a:endParaRPr lang="de-DE"/>
        </a:p>
      </dgm:t>
    </dgm:pt>
    <dgm:pt modelId="{85FE703E-2EEF-4E07-A366-675F40738165}" type="parTrans" cxnId="{84E2E971-4C99-4051-9FA8-56DB9C5A16D3}">
      <dgm:prSet/>
      <dgm:spPr/>
      <dgm:t>
        <a:bodyPr/>
        <a:lstStyle/>
        <a:p>
          <a:endParaRPr lang="de-DE"/>
        </a:p>
      </dgm:t>
    </dgm:pt>
    <dgm:pt modelId="{58A2C32F-AFB9-435F-9727-383E36B35C43}" type="sibTrans" cxnId="{84E2E971-4C99-4051-9FA8-56DB9C5A16D3}">
      <dgm:prSet/>
      <dgm:spPr/>
      <dgm:t>
        <a:bodyPr/>
        <a:lstStyle/>
        <a:p>
          <a:endParaRPr lang="de-DE"/>
        </a:p>
      </dgm:t>
    </dgm:pt>
    <dgm:pt modelId="{09B61B47-BD0B-4CEC-8CC0-BDE3E134FED7}" type="pres">
      <dgm:prSet presAssocID="{D96BBC12-C39A-4D94-9178-CAF7A1A8CA94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6D7006E2-E7DE-44E3-8187-B9691FFF6ABD}" type="pres">
      <dgm:prSet presAssocID="{CEC4DEA1-C7D3-40D7-B32D-FEDD2D40A04B}" presName="singleCycle" presStyleCnt="0"/>
      <dgm:spPr/>
    </dgm:pt>
    <dgm:pt modelId="{15C4F52E-5EB7-4BD1-95B1-18E0B379ED7B}" type="pres">
      <dgm:prSet presAssocID="{CEC4DEA1-C7D3-40D7-B32D-FEDD2D40A04B}" presName="singleCenter" presStyleLbl="node1" presStyleIdx="0" presStyleCnt="4" custScaleX="178842" custScaleY="99173">
        <dgm:presLayoutVars>
          <dgm:chMax val="7"/>
          <dgm:chPref val="7"/>
        </dgm:presLayoutVars>
      </dgm:prSet>
      <dgm:spPr/>
    </dgm:pt>
    <dgm:pt modelId="{2701D833-D02A-4A3D-9D54-CD91A0BD0FDE}" type="pres">
      <dgm:prSet presAssocID="{D2D71532-3EB4-446D-9358-70BD960FB1FB}" presName="Name56" presStyleLbl="parChTrans1D2" presStyleIdx="0" presStyleCnt="3"/>
      <dgm:spPr/>
    </dgm:pt>
    <dgm:pt modelId="{008721E4-4B00-42A4-8E98-61B275696E7C}" type="pres">
      <dgm:prSet presAssocID="{E2514D93-5468-4092-A31F-DD81976161EF}" presName="text0" presStyleLbl="node1" presStyleIdx="1" presStyleCnt="4" custScaleX="437983" custScaleY="98738">
        <dgm:presLayoutVars>
          <dgm:bulletEnabled val="1"/>
        </dgm:presLayoutVars>
      </dgm:prSet>
      <dgm:spPr/>
    </dgm:pt>
    <dgm:pt modelId="{67B6687D-6A91-4DBA-AF16-8153F5B20CBF}" type="pres">
      <dgm:prSet presAssocID="{89D7D791-D607-4000-A788-C40942107588}" presName="Name56" presStyleLbl="parChTrans1D2" presStyleIdx="1" presStyleCnt="3"/>
      <dgm:spPr/>
    </dgm:pt>
    <dgm:pt modelId="{C2E77591-B97A-41F8-848A-EE9E69497E3C}" type="pres">
      <dgm:prSet presAssocID="{04206825-919E-45D2-AB0D-0AC15AE43C0E}" presName="text0" presStyleLbl="node1" presStyleIdx="2" presStyleCnt="4" custScaleX="217812" custScaleY="104124" custRadScaleRad="128304" custRadScaleInc="-1204">
        <dgm:presLayoutVars>
          <dgm:bulletEnabled val="1"/>
        </dgm:presLayoutVars>
      </dgm:prSet>
      <dgm:spPr/>
    </dgm:pt>
    <dgm:pt modelId="{7FDD25D9-BB57-4DB5-A67D-E84A9D5C5A31}" type="pres">
      <dgm:prSet presAssocID="{2F2E3332-4886-4641-8727-01EB9D46216A}" presName="Name56" presStyleLbl="parChTrans1D2" presStyleIdx="2" presStyleCnt="3"/>
      <dgm:spPr/>
    </dgm:pt>
    <dgm:pt modelId="{038C5F6F-10A3-4192-845C-200CAD7AE180}" type="pres">
      <dgm:prSet presAssocID="{7464EA67-522C-4619-9302-E84CDA00EC16}" presName="text0" presStyleLbl="node1" presStyleIdx="3" presStyleCnt="4" custScaleX="333472" custRadScaleRad="145851" custRadScaleInc="9096">
        <dgm:presLayoutVars>
          <dgm:bulletEnabled val="1"/>
        </dgm:presLayoutVars>
      </dgm:prSet>
      <dgm:spPr/>
    </dgm:pt>
  </dgm:ptLst>
  <dgm:cxnLst>
    <dgm:cxn modelId="{DDB7C31A-CA92-442D-84ED-BE9B4BCE6449}" type="presOf" srcId="{2F2E3332-4886-4641-8727-01EB9D46216A}" destId="{7FDD25D9-BB57-4DB5-A67D-E84A9D5C5A31}" srcOrd="0" destOrd="0" presId="urn:microsoft.com/office/officeart/2008/layout/RadialCluster"/>
    <dgm:cxn modelId="{42E99F29-41D0-4073-A3A2-79ABA18EFC3F}" type="presOf" srcId="{CEC4DEA1-C7D3-40D7-B32D-FEDD2D40A04B}" destId="{15C4F52E-5EB7-4BD1-95B1-18E0B379ED7B}" srcOrd="0" destOrd="0" presId="urn:microsoft.com/office/officeart/2008/layout/RadialCluster"/>
    <dgm:cxn modelId="{F20A1F46-84E0-4F0B-A243-C19470E1BD45}" type="presOf" srcId="{04206825-919E-45D2-AB0D-0AC15AE43C0E}" destId="{C2E77591-B97A-41F8-848A-EE9E69497E3C}" srcOrd="0" destOrd="0" presId="urn:microsoft.com/office/officeart/2008/layout/RadialCluster"/>
    <dgm:cxn modelId="{5DFB6F51-70FE-4ACA-BA26-AB076BE9EF5A}" type="presOf" srcId="{89D7D791-D607-4000-A788-C40942107588}" destId="{67B6687D-6A91-4DBA-AF16-8153F5B20CBF}" srcOrd="0" destOrd="0" presId="urn:microsoft.com/office/officeart/2008/layout/RadialCluster"/>
    <dgm:cxn modelId="{84E2E971-4C99-4051-9FA8-56DB9C5A16D3}" srcId="{D96BBC12-C39A-4D94-9178-CAF7A1A8CA94}" destId="{EF7C09B9-8A8B-438F-B3D1-FAC123BC050A}" srcOrd="1" destOrd="0" parTransId="{85FE703E-2EEF-4E07-A366-675F40738165}" sibTransId="{58A2C32F-AFB9-435F-9727-383E36B35C43}"/>
    <dgm:cxn modelId="{9BE03254-F14F-4065-9962-380E77E418EC}" srcId="{CEC4DEA1-C7D3-40D7-B32D-FEDD2D40A04B}" destId="{04206825-919E-45D2-AB0D-0AC15AE43C0E}" srcOrd="1" destOrd="0" parTransId="{89D7D791-D607-4000-A788-C40942107588}" sibTransId="{40999163-E182-4F77-A43B-7C9730A6F9DE}"/>
    <dgm:cxn modelId="{B80F788A-B7DD-4A5D-AEC8-E2BB4CD30B4F}" type="presOf" srcId="{D2D71532-3EB4-446D-9358-70BD960FB1FB}" destId="{2701D833-D02A-4A3D-9D54-CD91A0BD0FDE}" srcOrd="0" destOrd="0" presId="urn:microsoft.com/office/officeart/2008/layout/RadialCluster"/>
    <dgm:cxn modelId="{BE1B698F-2174-4D7C-A1E3-B08AE8834F57}" srcId="{CEC4DEA1-C7D3-40D7-B32D-FEDD2D40A04B}" destId="{E2514D93-5468-4092-A31F-DD81976161EF}" srcOrd="0" destOrd="0" parTransId="{D2D71532-3EB4-446D-9358-70BD960FB1FB}" sibTransId="{6BE05AA9-A805-4991-8DE0-05F9ACF11885}"/>
    <dgm:cxn modelId="{34A9B598-A321-492C-B3FD-2D04A77B7135}" type="presOf" srcId="{E2514D93-5468-4092-A31F-DD81976161EF}" destId="{008721E4-4B00-42A4-8E98-61B275696E7C}" srcOrd="0" destOrd="0" presId="urn:microsoft.com/office/officeart/2008/layout/RadialCluster"/>
    <dgm:cxn modelId="{06B5D7A2-9A96-4D43-9F3C-EA1661FE5C08}" srcId="{CEC4DEA1-C7D3-40D7-B32D-FEDD2D40A04B}" destId="{7464EA67-522C-4619-9302-E84CDA00EC16}" srcOrd="2" destOrd="0" parTransId="{2F2E3332-4886-4641-8727-01EB9D46216A}" sibTransId="{EA5DB277-D309-47B1-9BE6-D5DC2DBAE40E}"/>
    <dgm:cxn modelId="{D3CA81BF-42D9-4165-B4CE-8B7A11A644CF}" type="presOf" srcId="{D96BBC12-C39A-4D94-9178-CAF7A1A8CA94}" destId="{09B61B47-BD0B-4CEC-8CC0-BDE3E134FED7}" srcOrd="0" destOrd="0" presId="urn:microsoft.com/office/officeart/2008/layout/RadialCluster"/>
    <dgm:cxn modelId="{41C636DF-52BB-41FD-8510-3A9DDDA75C92}" type="presOf" srcId="{7464EA67-522C-4619-9302-E84CDA00EC16}" destId="{038C5F6F-10A3-4192-845C-200CAD7AE180}" srcOrd="0" destOrd="0" presId="urn:microsoft.com/office/officeart/2008/layout/RadialCluster"/>
    <dgm:cxn modelId="{23430FF3-C57E-4D53-B7B5-96CA0D708D20}" srcId="{D96BBC12-C39A-4D94-9178-CAF7A1A8CA94}" destId="{CEC4DEA1-C7D3-40D7-B32D-FEDD2D40A04B}" srcOrd="0" destOrd="0" parTransId="{5BCC9CE4-66FF-4EA1-BA19-B1D634E4AD4F}" sibTransId="{75603A3E-84DE-4129-A8DD-73396CAD615D}"/>
    <dgm:cxn modelId="{81F1E980-1E97-4111-8718-93155B4D9863}" type="presParOf" srcId="{09B61B47-BD0B-4CEC-8CC0-BDE3E134FED7}" destId="{6D7006E2-E7DE-44E3-8187-B9691FFF6ABD}" srcOrd="0" destOrd="0" presId="urn:microsoft.com/office/officeart/2008/layout/RadialCluster"/>
    <dgm:cxn modelId="{E2A8BEE4-697C-4580-9D7C-55E167C3B809}" type="presParOf" srcId="{6D7006E2-E7DE-44E3-8187-B9691FFF6ABD}" destId="{15C4F52E-5EB7-4BD1-95B1-18E0B379ED7B}" srcOrd="0" destOrd="0" presId="urn:microsoft.com/office/officeart/2008/layout/RadialCluster"/>
    <dgm:cxn modelId="{CF8D3B41-F27A-4F5A-901E-E3B1C87F4E8C}" type="presParOf" srcId="{6D7006E2-E7DE-44E3-8187-B9691FFF6ABD}" destId="{2701D833-D02A-4A3D-9D54-CD91A0BD0FDE}" srcOrd="1" destOrd="0" presId="urn:microsoft.com/office/officeart/2008/layout/RadialCluster"/>
    <dgm:cxn modelId="{41424F95-EFF9-48DD-B85C-1ABB381D2070}" type="presParOf" srcId="{6D7006E2-E7DE-44E3-8187-B9691FFF6ABD}" destId="{008721E4-4B00-42A4-8E98-61B275696E7C}" srcOrd="2" destOrd="0" presId="urn:microsoft.com/office/officeart/2008/layout/RadialCluster"/>
    <dgm:cxn modelId="{89672181-826A-4D08-AA7A-9100FBD8A548}" type="presParOf" srcId="{6D7006E2-E7DE-44E3-8187-B9691FFF6ABD}" destId="{67B6687D-6A91-4DBA-AF16-8153F5B20CBF}" srcOrd="3" destOrd="0" presId="urn:microsoft.com/office/officeart/2008/layout/RadialCluster"/>
    <dgm:cxn modelId="{357FF5A1-C18D-4173-81CB-1EADE7A4F4EA}" type="presParOf" srcId="{6D7006E2-E7DE-44E3-8187-B9691FFF6ABD}" destId="{C2E77591-B97A-41F8-848A-EE9E69497E3C}" srcOrd="4" destOrd="0" presId="urn:microsoft.com/office/officeart/2008/layout/RadialCluster"/>
    <dgm:cxn modelId="{3612D3CF-904C-4540-AAB4-FB152BF132D4}" type="presParOf" srcId="{6D7006E2-E7DE-44E3-8187-B9691FFF6ABD}" destId="{7FDD25D9-BB57-4DB5-A67D-E84A9D5C5A31}" srcOrd="5" destOrd="0" presId="urn:microsoft.com/office/officeart/2008/layout/RadialCluster"/>
    <dgm:cxn modelId="{8F03AF80-95B7-46E9-88CB-CCB43EA03E29}" type="presParOf" srcId="{6D7006E2-E7DE-44E3-8187-B9691FFF6ABD}" destId="{038C5F6F-10A3-4192-845C-200CAD7AE180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1D577B5-1B40-4C87-978E-D4295ED22755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0A9B10D1-2DCA-4D4B-B8BF-CFD3E802422C}">
      <dgm:prSet phldrT="[Text]" custT="1"/>
      <dgm:spPr/>
      <dgm:t>
        <a:bodyPr/>
        <a:lstStyle/>
        <a:p>
          <a:r>
            <a:rPr lang="de-DE" sz="1600" dirty="0"/>
            <a:t>Bevölkerung nimmt zu- steigende Nachfrage nach Wohnraum</a:t>
          </a:r>
        </a:p>
      </dgm:t>
    </dgm:pt>
    <dgm:pt modelId="{F5AEB68B-BC44-4AAE-B5ED-AD22C03B4D6E}" type="parTrans" cxnId="{709EBB61-8C36-477B-A9AC-91A3826B8AB8}">
      <dgm:prSet/>
      <dgm:spPr/>
      <dgm:t>
        <a:bodyPr/>
        <a:lstStyle/>
        <a:p>
          <a:endParaRPr lang="de-DE"/>
        </a:p>
      </dgm:t>
    </dgm:pt>
    <dgm:pt modelId="{751CEF42-0E44-421B-92AE-6540B1C4781C}" type="sibTrans" cxnId="{709EBB61-8C36-477B-A9AC-91A3826B8AB8}">
      <dgm:prSet/>
      <dgm:spPr/>
      <dgm:t>
        <a:bodyPr/>
        <a:lstStyle/>
        <a:p>
          <a:endParaRPr lang="de-DE"/>
        </a:p>
      </dgm:t>
    </dgm:pt>
    <dgm:pt modelId="{8EF438F2-6FEC-4449-B278-7E493FF02BB1}">
      <dgm:prSet phldrT="[Text]" custT="1"/>
      <dgm:spPr/>
      <dgm:t>
        <a:bodyPr/>
        <a:lstStyle/>
        <a:p>
          <a:r>
            <a:rPr lang="de-DE" sz="1600" dirty="0"/>
            <a:t>Bevölkerung wird älter- steigende Nachfrage nach neuen Wohnformen</a:t>
          </a:r>
        </a:p>
      </dgm:t>
    </dgm:pt>
    <dgm:pt modelId="{F0B2A511-3BDF-474B-A262-8CD59AEB9C8B}" type="parTrans" cxnId="{97F3B289-30BD-442E-8F3B-46951AB9B406}">
      <dgm:prSet/>
      <dgm:spPr/>
      <dgm:t>
        <a:bodyPr/>
        <a:lstStyle/>
        <a:p>
          <a:endParaRPr lang="de-DE"/>
        </a:p>
      </dgm:t>
    </dgm:pt>
    <dgm:pt modelId="{BDC889C9-AD50-491E-8D18-B962730D9683}" type="sibTrans" cxnId="{97F3B289-30BD-442E-8F3B-46951AB9B406}">
      <dgm:prSet/>
      <dgm:spPr/>
      <dgm:t>
        <a:bodyPr/>
        <a:lstStyle/>
        <a:p>
          <a:endParaRPr lang="de-DE"/>
        </a:p>
      </dgm:t>
    </dgm:pt>
    <dgm:pt modelId="{B91E5BB1-F681-4D33-A34D-0C93BDA5A5F4}">
      <dgm:prSet phldrT="[Text]" custT="1"/>
      <dgm:spPr/>
      <dgm:t>
        <a:bodyPr/>
        <a:lstStyle/>
        <a:p>
          <a:r>
            <a:rPr lang="de-DE" sz="1400" dirty="0"/>
            <a:t>Bevölkerungsentwicklung wird von Faktoren bestimmt, die sich vorab nicht genau prognostizieren lassen</a:t>
          </a:r>
        </a:p>
      </dgm:t>
    </dgm:pt>
    <dgm:pt modelId="{380C204B-5E06-4640-B139-054726D02ACE}" type="parTrans" cxnId="{990C9149-1979-407B-943C-3C32FA37DCCD}">
      <dgm:prSet/>
      <dgm:spPr/>
      <dgm:t>
        <a:bodyPr/>
        <a:lstStyle/>
        <a:p>
          <a:endParaRPr lang="de-DE"/>
        </a:p>
      </dgm:t>
    </dgm:pt>
    <dgm:pt modelId="{E36F5F36-B1A0-4073-8BB1-E90E3440354D}" type="sibTrans" cxnId="{990C9149-1979-407B-943C-3C32FA37DCCD}">
      <dgm:prSet/>
      <dgm:spPr/>
      <dgm:t>
        <a:bodyPr/>
        <a:lstStyle/>
        <a:p>
          <a:endParaRPr lang="de-DE"/>
        </a:p>
      </dgm:t>
    </dgm:pt>
    <dgm:pt modelId="{09A27392-3740-4C13-8CD2-B5F5AD01F57F}" type="pres">
      <dgm:prSet presAssocID="{F1D577B5-1B40-4C87-978E-D4295ED22755}" presName="compositeShape" presStyleCnt="0">
        <dgm:presLayoutVars>
          <dgm:chMax val="7"/>
          <dgm:dir/>
          <dgm:resizeHandles val="exact"/>
        </dgm:presLayoutVars>
      </dgm:prSet>
      <dgm:spPr/>
    </dgm:pt>
    <dgm:pt modelId="{3A705B62-C9C7-4035-B6C8-D5151B6F15CD}" type="pres">
      <dgm:prSet presAssocID="{0A9B10D1-2DCA-4D4B-B8BF-CFD3E802422C}" presName="circ1" presStyleLbl="vennNode1" presStyleIdx="0" presStyleCnt="3" custLinFactNeighborX="-17018" custLinFactNeighborY="-4833"/>
      <dgm:spPr/>
    </dgm:pt>
    <dgm:pt modelId="{3F41D25C-42B5-4A36-807C-0003B061F26A}" type="pres">
      <dgm:prSet presAssocID="{0A9B10D1-2DCA-4D4B-B8BF-CFD3E802422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DA78B06C-4916-4A3B-BD65-9C8D0EC6F87E}" type="pres">
      <dgm:prSet presAssocID="{8EF438F2-6FEC-4449-B278-7E493FF02BB1}" presName="circ2" presStyleLbl="vennNode1" presStyleIdx="1" presStyleCnt="3" custScaleX="122690" custScaleY="87798" custLinFactNeighborX="16204" custLinFactNeighborY="-9373"/>
      <dgm:spPr/>
    </dgm:pt>
    <dgm:pt modelId="{27F1FBE9-431D-4FF2-9992-7989901DB6AD}" type="pres">
      <dgm:prSet presAssocID="{8EF438F2-6FEC-4449-B278-7E493FF02BB1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A68A585D-2C33-46F0-AC4E-A56C816A948E}" type="pres">
      <dgm:prSet presAssocID="{B91E5BB1-F681-4D33-A34D-0C93BDA5A5F4}" presName="circ3" presStyleLbl="vennNode1" presStyleIdx="2" presStyleCnt="3" custScaleX="154909" custLinFactNeighborX="-48046" custLinFactNeighborY="-222"/>
      <dgm:spPr/>
    </dgm:pt>
    <dgm:pt modelId="{420A5954-E381-4915-AE37-219D0E2E754E}" type="pres">
      <dgm:prSet presAssocID="{B91E5BB1-F681-4D33-A34D-0C93BDA5A5F4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248D1A0D-EF07-4074-B7BB-5C62B9092FC9}" type="presOf" srcId="{8EF438F2-6FEC-4449-B278-7E493FF02BB1}" destId="{27F1FBE9-431D-4FF2-9992-7989901DB6AD}" srcOrd="1" destOrd="0" presId="urn:microsoft.com/office/officeart/2005/8/layout/venn1"/>
    <dgm:cxn modelId="{7995AD16-89B5-418E-96AD-B6B5516F8838}" type="presOf" srcId="{0A9B10D1-2DCA-4D4B-B8BF-CFD3E802422C}" destId="{3A705B62-C9C7-4035-B6C8-D5151B6F15CD}" srcOrd="0" destOrd="0" presId="urn:microsoft.com/office/officeart/2005/8/layout/venn1"/>
    <dgm:cxn modelId="{8A18B729-43C9-4E33-B782-D4C9D38955DF}" type="presOf" srcId="{0A9B10D1-2DCA-4D4B-B8BF-CFD3E802422C}" destId="{3F41D25C-42B5-4A36-807C-0003B061F26A}" srcOrd="1" destOrd="0" presId="urn:microsoft.com/office/officeart/2005/8/layout/venn1"/>
    <dgm:cxn modelId="{709EBB61-8C36-477B-A9AC-91A3826B8AB8}" srcId="{F1D577B5-1B40-4C87-978E-D4295ED22755}" destId="{0A9B10D1-2DCA-4D4B-B8BF-CFD3E802422C}" srcOrd="0" destOrd="0" parTransId="{F5AEB68B-BC44-4AAE-B5ED-AD22C03B4D6E}" sibTransId="{751CEF42-0E44-421B-92AE-6540B1C4781C}"/>
    <dgm:cxn modelId="{990C9149-1979-407B-943C-3C32FA37DCCD}" srcId="{F1D577B5-1B40-4C87-978E-D4295ED22755}" destId="{B91E5BB1-F681-4D33-A34D-0C93BDA5A5F4}" srcOrd="2" destOrd="0" parTransId="{380C204B-5E06-4640-B139-054726D02ACE}" sibTransId="{E36F5F36-B1A0-4073-8BB1-E90E3440354D}"/>
    <dgm:cxn modelId="{6EC9F682-DED4-45D0-BA3C-DEB15B7074C5}" type="presOf" srcId="{8EF438F2-6FEC-4449-B278-7E493FF02BB1}" destId="{DA78B06C-4916-4A3B-BD65-9C8D0EC6F87E}" srcOrd="0" destOrd="0" presId="urn:microsoft.com/office/officeart/2005/8/layout/venn1"/>
    <dgm:cxn modelId="{97F3B289-30BD-442E-8F3B-46951AB9B406}" srcId="{F1D577B5-1B40-4C87-978E-D4295ED22755}" destId="{8EF438F2-6FEC-4449-B278-7E493FF02BB1}" srcOrd="1" destOrd="0" parTransId="{F0B2A511-3BDF-474B-A262-8CD59AEB9C8B}" sibTransId="{BDC889C9-AD50-491E-8D18-B962730D9683}"/>
    <dgm:cxn modelId="{3BBE7CB2-B85C-46E7-8BD7-95659462BCFF}" type="presOf" srcId="{B91E5BB1-F681-4D33-A34D-0C93BDA5A5F4}" destId="{A68A585D-2C33-46F0-AC4E-A56C816A948E}" srcOrd="0" destOrd="0" presId="urn:microsoft.com/office/officeart/2005/8/layout/venn1"/>
    <dgm:cxn modelId="{60B584F8-7FD1-486B-B0F5-9FDE842032A1}" type="presOf" srcId="{B91E5BB1-F681-4D33-A34D-0C93BDA5A5F4}" destId="{420A5954-E381-4915-AE37-219D0E2E754E}" srcOrd="1" destOrd="0" presId="urn:microsoft.com/office/officeart/2005/8/layout/venn1"/>
    <dgm:cxn modelId="{D92172FB-A7D4-4FEB-A380-48B68116240D}" type="presOf" srcId="{F1D577B5-1B40-4C87-978E-D4295ED22755}" destId="{09A27392-3740-4C13-8CD2-B5F5AD01F57F}" srcOrd="0" destOrd="0" presId="urn:microsoft.com/office/officeart/2005/8/layout/venn1"/>
    <dgm:cxn modelId="{11C4A86E-33BD-42E7-B354-A1CFF9084625}" type="presParOf" srcId="{09A27392-3740-4C13-8CD2-B5F5AD01F57F}" destId="{3A705B62-C9C7-4035-B6C8-D5151B6F15CD}" srcOrd="0" destOrd="0" presId="urn:microsoft.com/office/officeart/2005/8/layout/venn1"/>
    <dgm:cxn modelId="{C4A3BD4B-AD21-46FC-9A1D-32590EC0CC99}" type="presParOf" srcId="{09A27392-3740-4C13-8CD2-B5F5AD01F57F}" destId="{3F41D25C-42B5-4A36-807C-0003B061F26A}" srcOrd="1" destOrd="0" presId="urn:microsoft.com/office/officeart/2005/8/layout/venn1"/>
    <dgm:cxn modelId="{B65175E5-5F78-476C-A8BD-21482D81642E}" type="presParOf" srcId="{09A27392-3740-4C13-8CD2-B5F5AD01F57F}" destId="{DA78B06C-4916-4A3B-BD65-9C8D0EC6F87E}" srcOrd="2" destOrd="0" presId="urn:microsoft.com/office/officeart/2005/8/layout/venn1"/>
    <dgm:cxn modelId="{F54305F5-2BF9-4F9B-A995-CDBD8E2568CD}" type="presParOf" srcId="{09A27392-3740-4C13-8CD2-B5F5AD01F57F}" destId="{27F1FBE9-431D-4FF2-9992-7989901DB6AD}" srcOrd="3" destOrd="0" presId="urn:microsoft.com/office/officeart/2005/8/layout/venn1"/>
    <dgm:cxn modelId="{EDCB31D7-B4B3-4A8F-815F-81879D669BF3}" type="presParOf" srcId="{09A27392-3740-4C13-8CD2-B5F5AD01F57F}" destId="{A68A585D-2C33-46F0-AC4E-A56C816A948E}" srcOrd="4" destOrd="0" presId="urn:microsoft.com/office/officeart/2005/8/layout/venn1"/>
    <dgm:cxn modelId="{FD6E5AC1-FA94-42EE-A4C4-F238FCFC2584}" type="presParOf" srcId="{09A27392-3740-4C13-8CD2-B5F5AD01F57F}" destId="{420A5954-E381-4915-AE37-219D0E2E754E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B8BA7BA-B58B-4CEA-A1D1-263053A43A90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</dgm:pt>
    <dgm:pt modelId="{3EA09B05-309A-49FC-9239-AD7AD682AA8C}">
      <dgm:prSet phldrT="[Text]"/>
      <dgm:spPr/>
      <dgm:t>
        <a:bodyPr/>
        <a:lstStyle/>
        <a:p>
          <a:r>
            <a:rPr lang="de-DE" dirty="0"/>
            <a:t>Möglichkeiten der Wohnraumschaffung ?</a:t>
          </a:r>
        </a:p>
      </dgm:t>
    </dgm:pt>
    <dgm:pt modelId="{6EBB4DC0-584F-49E0-BD41-21AE9E5F7836}" type="parTrans" cxnId="{9BBF77D3-9568-4A4D-A0F6-5E87E56E69B5}">
      <dgm:prSet/>
      <dgm:spPr/>
      <dgm:t>
        <a:bodyPr/>
        <a:lstStyle/>
        <a:p>
          <a:endParaRPr lang="de-DE"/>
        </a:p>
      </dgm:t>
    </dgm:pt>
    <dgm:pt modelId="{0CDC4BA6-890B-423F-BD3C-FD03AFE9F460}" type="sibTrans" cxnId="{9BBF77D3-9568-4A4D-A0F6-5E87E56E69B5}">
      <dgm:prSet/>
      <dgm:spPr/>
      <dgm:t>
        <a:bodyPr/>
        <a:lstStyle/>
        <a:p>
          <a:endParaRPr lang="de-DE"/>
        </a:p>
      </dgm:t>
    </dgm:pt>
    <dgm:pt modelId="{C5F5749D-0267-49ED-BCF3-AFB1986F9738}">
      <dgm:prSet phldrT="[Text]"/>
      <dgm:spPr/>
      <dgm:t>
        <a:bodyPr/>
        <a:lstStyle/>
        <a:p>
          <a:r>
            <a:rPr lang="de-DE" dirty="0"/>
            <a:t>verfügbare Instrumente ?</a:t>
          </a:r>
        </a:p>
      </dgm:t>
    </dgm:pt>
    <dgm:pt modelId="{D646953B-6210-4CF3-98FA-210E33588C3B}" type="parTrans" cxnId="{A11054BD-6523-4A8C-B1C1-9A1B37F278B6}">
      <dgm:prSet/>
      <dgm:spPr/>
      <dgm:t>
        <a:bodyPr/>
        <a:lstStyle/>
        <a:p>
          <a:endParaRPr lang="de-DE"/>
        </a:p>
      </dgm:t>
    </dgm:pt>
    <dgm:pt modelId="{91973727-2FBE-4395-A4FA-DE030AB0C9B7}" type="sibTrans" cxnId="{A11054BD-6523-4A8C-B1C1-9A1B37F278B6}">
      <dgm:prSet/>
      <dgm:spPr/>
      <dgm:t>
        <a:bodyPr/>
        <a:lstStyle/>
        <a:p>
          <a:endParaRPr lang="de-DE"/>
        </a:p>
      </dgm:t>
    </dgm:pt>
    <dgm:pt modelId="{C25C1C56-4EB1-4CD8-8364-ABAEB4514414}">
      <dgm:prSet phldrT="[Text]"/>
      <dgm:spPr/>
      <dgm:t>
        <a:bodyPr/>
        <a:lstStyle/>
        <a:p>
          <a:r>
            <a:rPr lang="de-DE" dirty="0"/>
            <a:t>Verfügbare Flächen?</a:t>
          </a:r>
        </a:p>
      </dgm:t>
    </dgm:pt>
    <dgm:pt modelId="{499EBC85-0682-4D54-95D9-94CE431D33EF}" type="parTrans" cxnId="{F159CF40-D205-46EF-95E0-812738286ACE}">
      <dgm:prSet/>
      <dgm:spPr/>
      <dgm:t>
        <a:bodyPr/>
        <a:lstStyle/>
        <a:p>
          <a:endParaRPr lang="de-DE"/>
        </a:p>
      </dgm:t>
    </dgm:pt>
    <dgm:pt modelId="{2E5D1C7E-C515-4459-85F8-2B143FC8ECE4}" type="sibTrans" cxnId="{F159CF40-D205-46EF-95E0-812738286ACE}">
      <dgm:prSet/>
      <dgm:spPr/>
      <dgm:t>
        <a:bodyPr/>
        <a:lstStyle/>
        <a:p>
          <a:endParaRPr lang="de-DE"/>
        </a:p>
      </dgm:t>
    </dgm:pt>
    <dgm:pt modelId="{671AC841-857D-4FB5-B596-61E472DD68B0}" type="pres">
      <dgm:prSet presAssocID="{3B8BA7BA-B58B-4CEA-A1D1-263053A43A90}" presName="CompostProcess" presStyleCnt="0">
        <dgm:presLayoutVars>
          <dgm:dir/>
          <dgm:resizeHandles val="exact"/>
        </dgm:presLayoutVars>
      </dgm:prSet>
      <dgm:spPr/>
    </dgm:pt>
    <dgm:pt modelId="{F6FEF974-DD5C-4CFA-877B-256379B7B537}" type="pres">
      <dgm:prSet presAssocID="{3B8BA7BA-B58B-4CEA-A1D1-263053A43A90}" presName="arrow" presStyleLbl="bgShp" presStyleIdx="0" presStyleCnt="1"/>
      <dgm:spPr/>
    </dgm:pt>
    <dgm:pt modelId="{A7ADC008-328F-41FE-BCCD-8289688F2880}" type="pres">
      <dgm:prSet presAssocID="{3B8BA7BA-B58B-4CEA-A1D1-263053A43A90}" presName="linearProcess" presStyleCnt="0"/>
      <dgm:spPr/>
    </dgm:pt>
    <dgm:pt modelId="{92C7FB3D-A5D6-4FD4-9CAE-B545AB270931}" type="pres">
      <dgm:prSet presAssocID="{3EA09B05-309A-49FC-9239-AD7AD682AA8C}" presName="textNode" presStyleLbl="node1" presStyleIdx="0" presStyleCnt="3">
        <dgm:presLayoutVars>
          <dgm:bulletEnabled val="1"/>
        </dgm:presLayoutVars>
      </dgm:prSet>
      <dgm:spPr/>
    </dgm:pt>
    <dgm:pt modelId="{5CCB1241-F041-490D-8B32-63CFDB00498B}" type="pres">
      <dgm:prSet presAssocID="{0CDC4BA6-890B-423F-BD3C-FD03AFE9F460}" presName="sibTrans" presStyleCnt="0"/>
      <dgm:spPr/>
    </dgm:pt>
    <dgm:pt modelId="{5EACF1AE-CADC-48E9-BA69-9250F7B6F855}" type="pres">
      <dgm:prSet presAssocID="{C5F5749D-0267-49ED-BCF3-AFB1986F9738}" presName="textNode" presStyleLbl="node1" presStyleIdx="1" presStyleCnt="3">
        <dgm:presLayoutVars>
          <dgm:bulletEnabled val="1"/>
        </dgm:presLayoutVars>
      </dgm:prSet>
      <dgm:spPr/>
    </dgm:pt>
    <dgm:pt modelId="{AD81731D-27AF-40DE-8955-C3EA8ABE475B}" type="pres">
      <dgm:prSet presAssocID="{91973727-2FBE-4395-A4FA-DE030AB0C9B7}" presName="sibTrans" presStyleCnt="0"/>
      <dgm:spPr/>
    </dgm:pt>
    <dgm:pt modelId="{B39372C9-9E80-446E-A961-A7011D7DE44B}" type="pres">
      <dgm:prSet presAssocID="{C25C1C56-4EB1-4CD8-8364-ABAEB4514414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F159CF40-D205-46EF-95E0-812738286ACE}" srcId="{3B8BA7BA-B58B-4CEA-A1D1-263053A43A90}" destId="{C25C1C56-4EB1-4CD8-8364-ABAEB4514414}" srcOrd="2" destOrd="0" parTransId="{499EBC85-0682-4D54-95D9-94CE431D33EF}" sibTransId="{2E5D1C7E-C515-4459-85F8-2B143FC8ECE4}"/>
    <dgm:cxn modelId="{6BFE797C-B068-47C2-BF80-83C2F488C05F}" type="presOf" srcId="{C5F5749D-0267-49ED-BCF3-AFB1986F9738}" destId="{5EACF1AE-CADC-48E9-BA69-9250F7B6F855}" srcOrd="0" destOrd="0" presId="urn:microsoft.com/office/officeart/2005/8/layout/hProcess9"/>
    <dgm:cxn modelId="{0CBB8EB1-B51B-4F5A-858A-A8F1B4293389}" type="presOf" srcId="{3EA09B05-309A-49FC-9239-AD7AD682AA8C}" destId="{92C7FB3D-A5D6-4FD4-9CAE-B545AB270931}" srcOrd="0" destOrd="0" presId="urn:microsoft.com/office/officeart/2005/8/layout/hProcess9"/>
    <dgm:cxn modelId="{F4594DB3-53E3-4056-902A-5A8030197C84}" type="presOf" srcId="{3B8BA7BA-B58B-4CEA-A1D1-263053A43A90}" destId="{671AC841-857D-4FB5-B596-61E472DD68B0}" srcOrd="0" destOrd="0" presId="urn:microsoft.com/office/officeart/2005/8/layout/hProcess9"/>
    <dgm:cxn modelId="{A11054BD-6523-4A8C-B1C1-9A1B37F278B6}" srcId="{3B8BA7BA-B58B-4CEA-A1D1-263053A43A90}" destId="{C5F5749D-0267-49ED-BCF3-AFB1986F9738}" srcOrd="1" destOrd="0" parTransId="{D646953B-6210-4CF3-98FA-210E33588C3B}" sibTransId="{91973727-2FBE-4395-A4FA-DE030AB0C9B7}"/>
    <dgm:cxn modelId="{9BBF77D3-9568-4A4D-A0F6-5E87E56E69B5}" srcId="{3B8BA7BA-B58B-4CEA-A1D1-263053A43A90}" destId="{3EA09B05-309A-49FC-9239-AD7AD682AA8C}" srcOrd="0" destOrd="0" parTransId="{6EBB4DC0-584F-49E0-BD41-21AE9E5F7836}" sibTransId="{0CDC4BA6-890B-423F-BD3C-FD03AFE9F460}"/>
    <dgm:cxn modelId="{9CEF61D6-B207-40A0-9F17-A2767F19636E}" type="presOf" srcId="{C25C1C56-4EB1-4CD8-8364-ABAEB4514414}" destId="{B39372C9-9E80-446E-A961-A7011D7DE44B}" srcOrd="0" destOrd="0" presId="urn:microsoft.com/office/officeart/2005/8/layout/hProcess9"/>
    <dgm:cxn modelId="{D0693C8E-5310-40D9-A66D-D9B479185276}" type="presParOf" srcId="{671AC841-857D-4FB5-B596-61E472DD68B0}" destId="{F6FEF974-DD5C-4CFA-877B-256379B7B537}" srcOrd="0" destOrd="0" presId="urn:microsoft.com/office/officeart/2005/8/layout/hProcess9"/>
    <dgm:cxn modelId="{1D558967-E639-4D55-8E56-7FDE0F266106}" type="presParOf" srcId="{671AC841-857D-4FB5-B596-61E472DD68B0}" destId="{A7ADC008-328F-41FE-BCCD-8289688F2880}" srcOrd="1" destOrd="0" presId="urn:microsoft.com/office/officeart/2005/8/layout/hProcess9"/>
    <dgm:cxn modelId="{2ADC3083-9822-4CB0-A2CE-7A22E312ACFB}" type="presParOf" srcId="{A7ADC008-328F-41FE-BCCD-8289688F2880}" destId="{92C7FB3D-A5D6-4FD4-9CAE-B545AB270931}" srcOrd="0" destOrd="0" presId="urn:microsoft.com/office/officeart/2005/8/layout/hProcess9"/>
    <dgm:cxn modelId="{63CA78CE-D1D1-4839-960C-CCAF1D9A31F7}" type="presParOf" srcId="{A7ADC008-328F-41FE-BCCD-8289688F2880}" destId="{5CCB1241-F041-490D-8B32-63CFDB00498B}" srcOrd="1" destOrd="0" presId="urn:microsoft.com/office/officeart/2005/8/layout/hProcess9"/>
    <dgm:cxn modelId="{49C3623A-A9CD-45CA-B3F2-C2DB5D24B972}" type="presParOf" srcId="{A7ADC008-328F-41FE-BCCD-8289688F2880}" destId="{5EACF1AE-CADC-48E9-BA69-9250F7B6F855}" srcOrd="2" destOrd="0" presId="urn:microsoft.com/office/officeart/2005/8/layout/hProcess9"/>
    <dgm:cxn modelId="{11011247-3343-4FB9-9CA5-4DD6AEF5D3F4}" type="presParOf" srcId="{A7ADC008-328F-41FE-BCCD-8289688F2880}" destId="{AD81731D-27AF-40DE-8955-C3EA8ABE475B}" srcOrd="3" destOrd="0" presId="urn:microsoft.com/office/officeart/2005/8/layout/hProcess9"/>
    <dgm:cxn modelId="{D5A944D9-9A27-4FC2-8CED-670C1BFB98AD}" type="presParOf" srcId="{A7ADC008-328F-41FE-BCCD-8289688F2880}" destId="{B39372C9-9E80-446E-A961-A7011D7DE44B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417BBF6-50A4-4628-A21F-CA5C6F5BC751}" type="doc">
      <dgm:prSet loTypeId="urn:microsoft.com/office/officeart/2005/8/layout/hList3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de-DE"/>
        </a:p>
      </dgm:t>
    </dgm:pt>
    <dgm:pt modelId="{5BC4458D-F10A-4BDE-9BA9-67696B7B91D0}">
      <dgm:prSet phldrT="[Text]"/>
      <dgm:spPr/>
      <dgm:t>
        <a:bodyPr/>
        <a:lstStyle/>
        <a:p>
          <a:r>
            <a:rPr lang="de-DE" dirty="0"/>
            <a:t>Verfügbare Flächen ?</a:t>
          </a:r>
        </a:p>
      </dgm:t>
    </dgm:pt>
    <dgm:pt modelId="{24013FB8-2E71-4D90-B1D3-F8C44299791F}" type="parTrans" cxnId="{BDC314D0-4F9E-4995-83FD-FF2FE83B442F}">
      <dgm:prSet/>
      <dgm:spPr/>
      <dgm:t>
        <a:bodyPr/>
        <a:lstStyle/>
        <a:p>
          <a:endParaRPr lang="de-DE"/>
        </a:p>
      </dgm:t>
    </dgm:pt>
    <dgm:pt modelId="{618A6CDC-9914-4979-BBA0-638F94EE5660}" type="sibTrans" cxnId="{BDC314D0-4F9E-4995-83FD-FF2FE83B442F}">
      <dgm:prSet/>
      <dgm:spPr/>
      <dgm:t>
        <a:bodyPr/>
        <a:lstStyle/>
        <a:p>
          <a:endParaRPr lang="de-DE"/>
        </a:p>
      </dgm:t>
    </dgm:pt>
    <dgm:pt modelId="{2A19E465-2CED-474C-AAFA-71DEED584F6A}">
      <dgm:prSet phldrT="[Text]"/>
      <dgm:spPr/>
      <dgm:t>
        <a:bodyPr/>
        <a:lstStyle/>
        <a:p>
          <a:r>
            <a:rPr lang="de-DE" b="1" dirty="0"/>
            <a:t>Raum+ Rheinland-Pfalz </a:t>
          </a:r>
        </a:p>
        <a:p>
          <a:r>
            <a:rPr lang="de-DE" b="0" dirty="0"/>
            <a:t>-Außenreserven </a:t>
          </a:r>
        </a:p>
        <a:p>
          <a:r>
            <a:rPr lang="de-DE" b="0" dirty="0"/>
            <a:t>-Innenpotential </a:t>
          </a:r>
        </a:p>
        <a:p>
          <a:r>
            <a:rPr lang="de-DE" b="0" dirty="0"/>
            <a:t>-Baulücken </a:t>
          </a:r>
        </a:p>
        <a:p>
          <a:r>
            <a:rPr lang="de-DE" b="0" dirty="0"/>
            <a:t>-Gebäude Aktualisierung notwendig! </a:t>
          </a:r>
        </a:p>
        <a:p>
          <a:r>
            <a:rPr lang="de-DE" b="0" dirty="0"/>
            <a:t>bei manchen Flächen Entwicklung bereits eingeleitet</a:t>
          </a:r>
        </a:p>
      </dgm:t>
    </dgm:pt>
    <dgm:pt modelId="{3E5A7EE5-E089-48A6-96BF-85BD6F729799}" type="parTrans" cxnId="{2594F4C0-E30E-46AF-8828-B3C55123F2DA}">
      <dgm:prSet/>
      <dgm:spPr/>
      <dgm:t>
        <a:bodyPr/>
        <a:lstStyle/>
        <a:p>
          <a:endParaRPr lang="de-DE"/>
        </a:p>
      </dgm:t>
    </dgm:pt>
    <dgm:pt modelId="{E028FBD8-83BA-422F-B837-85FF22FA80B9}" type="sibTrans" cxnId="{2594F4C0-E30E-46AF-8828-B3C55123F2DA}">
      <dgm:prSet/>
      <dgm:spPr/>
      <dgm:t>
        <a:bodyPr/>
        <a:lstStyle/>
        <a:p>
          <a:endParaRPr lang="de-DE"/>
        </a:p>
      </dgm:t>
    </dgm:pt>
    <dgm:pt modelId="{35CCF3FC-7C6A-4360-9952-6875D58DED48}">
      <dgm:prSet phldrT="[Text]"/>
      <dgm:spPr/>
      <dgm:t>
        <a:bodyPr/>
        <a:lstStyle/>
        <a:p>
          <a:r>
            <a:rPr lang="de-DE" b="1" dirty="0"/>
            <a:t>Baulückenkataster für die Stadtteile 2011 </a:t>
          </a:r>
        </a:p>
        <a:p>
          <a:r>
            <a:rPr lang="de-DE" dirty="0"/>
            <a:t>234 Potentialflächen Gesamtfläche von 18 ha </a:t>
          </a:r>
        </a:p>
        <a:p>
          <a:r>
            <a:rPr lang="de-DE" dirty="0"/>
            <a:t>153 WE in den 4 Vororten </a:t>
          </a:r>
        </a:p>
      </dgm:t>
    </dgm:pt>
    <dgm:pt modelId="{94919DF9-DB72-4B73-B774-92ED78BB4A0D}" type="parTrans" cxnId="{D27322EC-12C5-4AF8-977C-BDFEF09EA975}">
      <dgm:prSet/>
      <dgm:spPr/>
      <dgm:t>
        <a:bodyPr/>
        <a:lstStyle/>
        <a:p>
          <a:endParaRPr lang="de-DE"/>
        </a:p>
      </dgm:t>
    </dgm:pt>
    <dgm:pt modelId="{9AB6DE40-AAD1-4A5B-9C18-A5D0D85CE65C}" type="sibTrans" cxnId="{D27322EC-12C5-4AF8-977C-BDFEF09EA975}">
      <dgm:prSet/>
      <dgm:spPr/>
      <dgm:t>
        <a:bodyPr/>
        <a:lstStyle/>
        <a:p>
          <a:endParaRPr lang="de-DE"/>
        </a:p>
      </dgm:t>
    </dgm:pt>
    <dgm:pt modelId="{10A1D1DA-0886-4DEE-B7C1-8BFB18C5B77C}">
      <dgm:prSet phldrT="[Text]"/>
      <dgm:spPr/>
      <dgm:t>
        <a:bodyPr/>
        <a:lstStyle/>
        <a:p>
          <a:r>
            <a:rPr lang="de-DE" b="1" dirty="0"/>
            <a:t>Flächenpotentiale Raum+ </a:t>
          </a:r>
          <a:r>
            <a:rPr lang="de-DE" dirty="0"/>
            <a:t>Außenreserven Innenreserven </a:t>
          </a:r>
        </a:p>
        <a:p>
          <a:r>
            <a:rPr lang="de-DE" dirty="0"/>
            <a:t>s. Karte</a:t>
          </a:r>
        </a:p>
      </dgm:t>
    </dgm:pt>
    <dgm:pt modelId="{036EF4FC-A0D0-4829-9715-AF1BE49DF189}" type="parTrans" cxnId="{5FEA2299-138C-436C-9B08-082B17A41499}">
      <dgm:prSet/>
      <dgm:spPr/>
      <dgm:t>
        <a:bodyPr/>
        <a:lstStyle/>
        <a:p>
          <a:endParaRPr lang="de-DE"/>
        </a:p>
      </dgm:t>
    </dgm:pt>
    <dgm:pt modelId="{9B281FC4-0CA5-404C-9197-A48DEB940EF3}" type="sibTrans" cxnId="{5FEA2299-138C-436C-9B08-082B17A41499}">
      <dgm:prSet/>
      <dgm:spPr/>
      <dgm:t>
        <a:bodyPr/>
        <a:lstStyle/>
        <a:p>
          <a:endParaRPr lang="de-DE"/>
        </a:p>
      </dgm:t>
    </dgm:pt>
    <dgm:pt modelId="{95B32844-BC60-4D88-A1D6-05B7B93B57B4}" type="pres">
      <dgm:prSet presAssocID="{4417BBF6-50A4-4628-A21F-CA5C6F5BC751}" presName="composite" presStyleCnt="0">
        <dgm:presLayoutVars>
          <dgm:chMax val="1"/>
          <dgm:dir/>
          <dgm:resizeHandles val="exact"/>
        </dgm:presLayoutVars>
      </dgm:prSet>
      <dgm:spPr/>
    </dgm:pt>
    <dgm:pt modelId="{1A8F1496-42E7-43AE-8465-194EA9931087}" type="pres">
      <dgm:prSet presAssocID="{5BC4458D-F10A-4BDE-9BA9-67696B7B91D0}" presName="roof" presStyleLbl="dkBgShp" presStyleIdx="0" presStyleCnt="2" custScaleY="125845"/>
      <dgm:spPr/>
    </dgm:pt>
    <dgm:pt modelId="{F27DED8F-9F07-4714-9668-01DECF885296}" type="pres">
      <dgm:prSet presAssocID="{5BC4458D-F10A-4BDE-9BA9-67696B7B91D0}" presName="pillars" presStyleCnt="0"/>
      <dgm:spPr/>
    </dgm:pt>
    <dgm:pt modelId="{04B34248-227E-44A7-B830-4146B8DBBDAA}" type="pres">
      <dgm:prSet presAssocID="{5BC4458D-F10A-4BDE-9BA9-67696B7B91D0}" presName="pillar1" presStyleLbl="node1" presStyleIdx="0" presStyleCnt="3">
        <dgm:presLayoutVars>
          <dgm:bulletEnabled val="1"/>
        </dgm:presLayoutVars>
      </dgm:prSet>
      <dgm:spPr/>
    </dgm:pt>
    <dgm:pt modelId="{B6BC4DE5-167F-4DAD-8D7D-D462B3592650}" type="pres">
      <dgm:prSet presAssocID="{35CCF3FC-7C6A-4360-9952-6875D58DED48}" presName="pillarX" presStyleLbl="node1" presStyleIdx="1" presStyleCnt="3">
        <dgm:presLayoutVars>
          <dgm:bulletEnabled val="1"/>
        </dgm:presLayoutVars>
      </dgm:prSet>
      <dgm:spPr/>
    </dgm:pt>
    <dgm:pt modelId="{9C3EE4A7-37B6-41BF-AEE8-ADD89ABBD656}" type="pres">
      <dgm:prSet presAssocID="{10A1D1DA-0886-4DEE-B7C1-8BFB18C5B77C}" presName="pillarX" presStyleLbl="node1" presStyleIdx="2" presStyleCnt="3">
        <dgm:presLayoutVars>
          <dgm:bulletEnabled val="1"/>
        </dgm:presLayoutVars>
      </dgm:prSet>
      <dgm:spPr/>
    </dgm:pt>
    <dgm:pt modelId="{222ADB76-9C99-464A-8375-894AB714A7E7}" type="pres">
      <dgm:prSet presAssocID="{5BC4458D-F10A-4BDE-9BA9-67696B7B91D0}" presName="base" presStyleLbl="dkBgShp" presStyleIdx="1" presStyleCnt="2"/>
      <dgm:spPr/>
    </dgm:pt>
  </dgm:ptLst>
  <dgm:cxnLst>
    <dgm:cxn modelId="{E4086C05-F791-4F2A-9B04-F6EFA5BB6FAB}" type="presOf" srcId="{4417BBF6-50A4-4628-A21F-CA5C6F5BC751}" destId="{95B32844-BC60-4D88-A1D6-05B7B93B57B4}" srcOrd="0" destOrd="0" presId="urn:microsoft.com/office/officeart/2005/8/layout/hList3"/>
    <dgm:cxn modelId="{CF4F3730-545B-4744-9A6D-5DE6C3407F66}" type="presOf" srcId="{5BC4458D-F10A-4BDE-9BA9-67696B7B91D0}" destId="{1A8F1496-42E7-43AE-8465-194EA9931087}" srcOrd="0" destOrd="0" presId="urn:microsoft.com/office/officeart/2005/8/layout/hList3"/>
    <dgm:cxn modelId="{E2D1A283-9106-4234-9C36-4FDF8690EF41}" type="presOf" srcId="{35CCF3FC-7C6A-4360-9952-6875D58DED48}" destId="{B6BC4DE5-167F-4DAD-8D7D-D462B3592650}" srcOrd="0" destOrd="0" presId="urn:microsoft.com/office/officeart/2005/8/layout/hList3"/>
    <dgm:cxn modelId="{5FEA2299-138C-436C-9B08-082B17A41499}" srcId="{5BC4458D-F10A-4BDE-9BA9-67696B7B91D0}" destId="{10A1D1DA-0886-4DEE-B7C1-8BFB18C5B77C}" srcOrd="2" destOrd="0" parTransId="{036EF4FC-A0D0-4829-9715-AF1BE49DF189}" sibTransId="{9B281FC4-0CA5-404C-9197-A48DEB940EF3}"/>
    <dgm:cxn modelId="{2594F4C0-E30E-46AF-8828-B3C55123F2DA}" srcId="{5BC4458D-F10A-4BDE-9BA9-67696B7B91D0}" destId="{2A19E465-2CED-474C-AAFA-71DEED584F6A}" srcOrd="0" destOrd="0" parTransId="{3E5A7EE5-E089-48A6-96BF-85BD6F729799}" sibTransId="{E028FBD8-83BA-422F-B837-85FF22FA80B9}"/>
    <dgm:cxn modelId="{BDC314D0-4F9E-4995-83FD-FF2FE83B442F}" srcId="{4417BBF6-50A4-4628-A21F-CA5C6F5BC751}" destId="{5BC4458D-F10A-4BDE-9BA9-67696B7B91D0}" srcOrd="0" destOrd="0" parTransId="{24013FB8-2E71-4D90-B1D3-F8C44299791F}" sibTransId="{618A6CDC-9914-4979-BBA0-638F94EE5660}"/>
    <dgm:cxn modelId="{2803CAE1-8EA8-4E5A-9502-D8AD8AF07D14}" type="presOf" srcId="{10A1D1DA-0886-4DEE-B7C1-8BFB18C5B77C}" destId="{9C3EE4A7-37B6-41BF-AEE8-ADD89ABBD656}" srcOrd="0" destOrd="0" presId="urn:microsoft.com/office/officeart/2005/8/layout/hList3"/>
    <dgm:cxn modelId="{D27322EC-12C5-4AF8-977C-BDFEF09EA975}" srcId="{5BC4458D-F10A-4BDE-9BA9-67696B7B91D0}" destId="{35CCF3FC-7C6A-4360-9952-6875D58DED48}" srcOrd="1" destOrd="0" parTransId="{94919DF9-DB72-4B73-B774-92ED78BB4A0D}" sibTransId="{9AB6DE40-AAD1-4A5B-9C18-A5D0D85CE65C}"/>
    <dgm:cxn modelId="{78C4B5F1-49BD-418D-85FD-3159EB8070C2}" type="presOf" srcId="{2A19E465-2CED-474C-AAFA-71DEED584F6A}" destId="{04B34248-227E-44A7-B830-4146B8DBBDAA}" srcOrd="0" destOrd="0" presId="urn:microsoft.com/office/officeart/2005/8/layout/hList3"/>
    <dgm:cxn modelId="{82CD1B21-C31F-4059-814B-1D6BC1BC65E8}" type="presParOf" srcId="{95B32844-BC60-4D88-A1D6-05B7B93B57B4}" destId="{1A8F1496-42E7-43AE-8465-194EA9931087}" srcOrd="0" destOrd="0" presId="urn:microsoft.com/office/officeart/2005/8/layout/hList3"/>
    <dgm:cxn modelId="{15ADA45F-3544-4FB3-BE73-BD8673EA9B69}" type="presParOf" srcId="{95B32844-BC60-4D88-A1D6-05B7B93B57B4}" destId="{F27DED8F-9F07-4714-9668-01DECF885296}" srcOrd="1" destOrd="0" presId="urn:microsoft.com/office/officeart/2005/8/layout/hList3"/>
    <dgm:cxn modelId="{AE566E45-4C2F-4D70-B2C1-1B961F6874DB}" type="presParOf" srcId="{F27DED8F-9F07-4714-9668-01DECF885296}" destId="{04B34248-227E-44A7-B830-4146B8DBBDAA}" srcOrd="0" destOrd="0" presId="urn:microsoft.com/office/officeart/2005/8/layout/hList3"/>
    <dgm:cxn modelId="{B26C0BBC-B688-4E93-AF4B-42E70689D403}" type="presParOf" srcId="{F27DED8F-9F07-4714-9668-01DECF885296}" destId="{B6BC4DE5-167F-4DAD-8D7D-D462B3592650}" srcOrd="1" destOrd="0" presId="urn:microsoft.com/office/officeart/2005/8/layout/hList3"/>
    <dgm:cxn modelId="{015EB5EA-3AD1-4F50-A81A-7FCE089A890E}" type="presParOf" srcId="{F27DED8F-9F07-4714-9668-01DECF885296}" destId="{9C3EE4A7-37B6-41BF-AEE8-ADD89ABBD656}" srcOrd="2" destOrd="0" presId="urn:microsoft.com/office/officeart/2005/8/layout/hList3"/>
    <dgm:cxn modelId="{A2A8D70C-DABE-4CD9-83F1-E0F632CC5A71}" type="presParOf" srcId="{95B32844-BC60-4D88-A1D6-05B7B93B57B4}" destId="{222ADB76-9C99-464A-8375-894AB714A7E7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BEA7183-1CA0-41C8-9B09-E13E02386CBB}" type="doc">
      <dgm:prSet loTypeId="urn:microsoft.com/office/officeart/2005/8/layout/equation2" loCatId="process" qsTypeId="urn:microsoft.com/office/officeart/2005/8/quickstyle/simple1" qsCatId="simple" csTypeId="urn:microsoft.com/office/officeart/2005/8/colors/accent5_5" csCatId="accent5" phldr="1"/>
      <dgm:spPr/>
    </dgm:pt>
    <dgm:pt modelId="{9868AF88-BDE1-45CD-ABE6-76A620B2A60B}">
      <dgm:prSet phldrT="[Text]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de-DE" dirty="0"/>
            <a:t>Speyer</a:t>
          </a:r>
        </a:p>
      </dgm:t>
    </dgm:pt>
    <dgm:pt modelId="{4A59709A-54EC-46B2-B355-53B4F7621C81}" type="parTrans" cxnId="{452148E0-F121-4B17-8500-6A4776A8CD72}">
      <dgm:prSet/>
      <dgm:spPr/>
      <dgm:t>
        <a:bodyPr/>
        <a:lstStyle/>
        <a:p>
          <a:endParaRPr lang="de-DE"/>
        </a:p>
      </dgm:t>
    </dgm:pt>
    <dgm:pt modelId="{27F488F4-628D-4098-9526-FA3B8F9DA8E7}" type="sibTrans" cxnId="{452148E0-F121-4B17-8500-6A4776A8CD72}">
      <dgm:prSet/>
      <dgm:spPr/>
      <dgm:t>
        <a:bodyPr/>
        <a:lstStyle/>
        <a:p>
          <a:endParaRPr lang="de-DE" dirty="0"/>
        </a:p>
      </dgm:t>
    </dgm:pt>
    <dgm:pt modelId="{B5A92238-F8AA-4E27-9D9D-6B09B2ADCD84}">
      <dgm:prSet phldrT="[Text]"/>
      <dgm:spPr>
        <a:solidFill>
          <a:schemeClr val="accent1">
            <a:lumMod val="60000"/>
            <a:lumOff val="40000"/>
            <a:alpha val="70000"/>
          </a:schemeClr>
        </a:solidFill>
      </dgm:spPr>
      <dgm:t>
        <a:bodyPr/>
        <a:lstStyle/>
        <a:p>
          <a:r>
            <a:rPr lang="de-DE" dirty="0"/>
            <a:t>Landau</a:t>
          </a:r>
        </a:p>
      </dgm:t>
    </dgm:pt>
    <dgm:pt modelId="{80FE9A8F-1AF3-4ED1-9087-D48A115B210F}" type="parTrans" cxnId="{9622CCB8-8FC8-4764-B5D3-F652C5AC7268}">
      <dgm:prSet/>
      <dgm:spPr/>
      <dgm:t>
        <a:bodyPr/>
        <a:lstStyle/>
        <a:p>
          <a:endParaRPr lang="de-DE"/>
        </a:p>
      </dgm:t>
    </dgm:pt>
    <dgm:pt modelId="{73016100-19F5-48B1-A9B4-427437730CB6}" type="sibTrans" cxnId="{9622CCB8-8FC8-4764-B5D3-F652C5AC7268}">
      <dgm:prSet/>
      <dgm:spPr/>
      <dgm:t>
        <a:bodyPr/>
        <a:lstStyle/>
        <a:p>
          <a:endParaRPr lang="de-DE" dirty="0"/>
        </a:p>
      </dgm:t>
    </dgm:pt>
    <dgm:pt modelId="{B4CDD3A1-B406-4B95-BBE6-7DF803D3291F}">
      <dgm:prSet phldrT="[Text]" custT="1"/>
      <dgm:spPr/>
      <dgm:t>
        <a:bodyPr/>
        <a:lstStyle/>
        <a:p>
          <a:r>
            <a:rPr lang="de-DE" sz="1800" dirty="0"/>
            <a:t>Ähnliche Ausgangssituation wie FT </a:t>
          </a:r>
        </a:p>
      </dgm:t>
    </dgm:pt>
    <dgm:pt modelId="{504CBCFA-D631-47B0-8DB9-2F134503ABDA}" type="parTrans" cxnId="{26028E24-A10A-43C2-9878-4DF0E56A650B}">
      <dgm:prSet/>
      <dgm:spPr/>
      <dgm:t>
        <a:bodyPr/>
        <a:lstStyle/>
        <a:p>
          <a:endParaRPr lang="de-DE"/>
        </a:p>
      </dgm:t>
    </dgm:pt>
    <dgm:pt modelId="{5BCB822F-ACCD-4EEB-B87B-137453A17440}" type="sibTrans" cxnId="{26028E24-A10A-43C2-9878-4DF0E56A650B}">
      <dgm:prSet/>
      <dgm:spPr/>
      <dgm:t>
        <a:bodyPr/>
        <a:lstStyle/>
        <a:p>
          <a:endParaRPr lang="de-DE"/>
        </a:p>
      </dgm:t>
    </dgm:pt>
    <dgm:pt modelId="{2FE4BA32-81CA-462E-8A26-90995047A499}" type="pres">
      <dgm:prSet presAssocID="{5BEA7183-1CA0-41C8-9B09-E13E02386CBB}" presName="Name0" presStyleCnt="0">
        <dgm:presLayoutVars>
          <dgm:dir/>
          <dgm:resizeHandles val="exact"/>
        </dgm:presLayoutVars>
      </dgm:prSet>
      <dgm:spPr/>
    </dgm:pt>
    <dgm:pt modelId="{9AE5F997-8C97-4764-8629-2AB1A29C6A38}" type="pres">
      <dgm:prSet presAssocID="{5BEA7183-1CA0-41C8-9B09-E13E02386CBB}" presName="vNodes" presStyleCnt="0"/>
      <dgm:spPr/>
    </dgm:pt>
    <dgm:pt modelId="{A5802F20-B56D-49E0-98DA-B202D700A701}" type="pres">
      <dgm:prSet presAssocID="{9868AF88-BDE1-45CD-ABE6-76A620B2A60B}" presName="node" presStyleLbl="node1" presStyleIdx="0" presStyleCnt="3">
        <dgm:presLayoutVars>
          <dgm:bulletEnabled val="1"/>
        </dgm:presLayoutVars>
      </dgm:prSet>
      <dgm:spPr/>
    </dgm:pt>
    <dgm:pt modelId="{DA5F0044-4C66-42D0-8E96-BB57B9511C93}" type="pres">
      <dgm:prSet presAssocID="{27F488F4-628D-4098-9526-FA3B8F9DA8E7}" presName="spacerT" presStyleCnt="0"/>
      <dgm:spPr/>
    </dgm:pt>
    <dgm:pt modelId="{9B1B9EF1-FBF2-4056-893A-6572D254434F}" type="pres">
      <dgm:prSet presAssocID="{27F488F4-628D-4098-9526-FA3B8F9DA8E7}" presName="sibTrans" presStyleLbl="sibTrans2D1" presStyleIdx="0" presStyleCnt="2"/>
      <dgm:spPr/>
    </dgm:pt>
    <dgm:pt modelId="{55226A3A-9411-43A5-896F-DAA28518838C}" type="pres">
      <dgm:prSet presAssocID="{27F488F4-628D-4098-9526-FA3B8F9DA8E7}" presName="spacerB" presStyleCnt="0"/>
      <dgm:spPr/>
    </dgm:pt>
    <dgm:pt modelId="{95514731-06E6-47ED-A4AF-768A7CD32E6D}" type="pres">
      <dgm:prSet presAssocID="{B5A92238-F8AA-4E27-9D9D-6B09B2ADCD84}" presName="node" presStyleLbl="node1" presStyleIdx="1" presStyleCnt="3">
        <dgm:presLayoutVars>
          <dgm:bulletEnabled val="1"/>
        </dgm:presLayoutVars>
      </dgm:prSet>
      <dgm:spPr/>
    </dgm:pt>
    <dgm:pt modelId="{3967DFA1-F820-4DB2-9DB4-C5048624B2BA}" type="pres">
      <dgm:prSet presAssocID="{5BEA7183-1CA0-41C8-9B09-E13E02386CBB}" presName="sibTransLast" presStyleLbl="sibTrans2D1" presStyleIdx="1" presStyleCnt="2"/>
      <dgm:spPr/>
    </dgm:pt>
    <dgm:pt modelId="{7EC70B35-9C7B-4126-8344-04141154DFDA}" type="pres">
      <dgm:prSet presAssocID="{5BEA7183-1CA0-41C8-9B09-E13E02386CBB}" presName="connectorText" presStyleLbl="sibTrans2D1" presStyleIdx="1" presStyleCnt="2"/>
      <dgm:spPr/>
    </dgm:pt>
    <dgm:pt modelId="{1B584E84-ED10-4351-9DDC-EF45E4C84555}" type="pres">
      <dgm:prSet presAssocID="{5BEA7183-1CA0-41C8-9B09-E13E02386CBB}" presName="lastNode" presStyleLbl="node1" presStyleIdx="2" presStyleCnt="3" custScaleX="149257" custScaleY="136154">
        <dgm:presLayoutVars>
          <dgm:bulletEnabled val="1"/>
        </dgm:presLayoutVars>
      </dgm:prSet>
      <dgm:spPr/>
    </dgm:pt>
  </dgm:ptLst>
  <dgm:cxnLst>
    <dgm:cxn modelId="{E91BDC21-384A-48C2-88B9-735AB4E009AA}" type="presOf" srcId="{27F488F4-628D-4098-9526-FA3B8F9DA8E7}" destId="{9B1B9EF1-FBF2-4056-893A-6572D254434F}" srcOrd="0" destOrd="0" presId="urn:microsoft.com/office/officeart/2005/8/layout/equation2"/>
    <dgm:cxn modelId="{26028E24-A10A-43C2-9878-4DF0E56A650B}" srcId="{5BEA7183-1CA0-41C8-9B09-E13E02386CBB}" destId="{B4CDD3A1-B406-4B95-BBE6-7DF803D3291F}" srcOrd="2" destOrd="0" parTransId="{504CBCFA-D631-47B0-8DB9-2F134503ABDA}" sibTransId="{5BCB822F-ACCD-4EEB-B87B-137453A17440}"/>
    <dgm:cxn modelId="{68DC7329-9501-4590-98DC-6045B2CF3EA1}" type="presOf" srcId="{5BEA7183-1CA0-41C8-9B09-E13E02386CBB}" destId="{2FE4BA32-81CA-462E-8A26-90995047A499}" srcOrd="0" destOrd="0" presId="urn:microsoft.com/office/officeart/2005/8/layout/equation2"/>
    <dgm:cxn modelId="{138AFF3D-4DE7-4AF1-9C74-396FFB57665C}" type="presOf" srcId="{B5A92238-F8AA-4E27-9D9D-6B09B2ADCD84}" destId="{95514731-06E6-47ED-A4AF-768A7CD32E6D}" srcOrd="0" destOrd="0" presId="urn:microsoft.com/office/officeart/2005/8/layout/equation2"/>
    <dgm:cxn modelId="{BA3B6372-8BDB-44FB-9DB1-735799C11D78}" type="presOf" srcId="{73016100-19F5-48B1-A9B4-427437730CB6}" destId="{3967DFA1-F820-4DB2-9DB4-C5048624B2BA}" srcOrd="0" destOrd="0" presId="urn:microsoft.com/office/officeart/2005/8/layout/equation2"/>
    <dgm:cxn modelId="{7ABD1057-BB49-4E45-81F4-16A1F32E77B1}" type="presOf" srcId="{B4CDD3A1-B406-4B95-BBE6-7DF803D3291F}" destId="{1B584E84-ED10-4351-9DDC-EF45E4C84555}" srcOrd="0" destOrd="0" presId="urn:microsoft.com/office/officeart/2005/8/layout/equation2"/>
    <dgm:cxn modelId="{92D60B9B-12BC-4528-A107-52BBB8042F66}" type="presOf" srcId="{73016100-19F5-48B1-A9B4-427437730CB6}" destId="{7EC70B35-9C7B-4126-8344-04141154DFDA}" srcOrd="1" destOrd="0" presId="urn:microsoft.com/office/officeart/2005/8/layout/equation2"/>
    <dgm:cxn modelId="{9622CCB8-8FC8-4764-B5D3-F652C5AC7268}" srcId="{5BEA7183-1CA0-41C8-9B09-E13E02386CBB}" destId="{B5A92238-F8AA-4E27-9D9D-6B09B2ADCD84}" srcOrd="1" destOrd="0" parTransId="{80FE9A8F-1AF3-4ED1-9087-D48A115B210F}" sibTransId="{73016100-19F5-48B1-A9B4-427437730CB6}"/>
    <dgm:cxn modelId="{0D2B5FD0-8E10-4DF7-B42B-71E535BFC25A}" type="presOf" srcId="{9868AF88-BDE1-45CD-ABE6-76A620B2A60B}" destId="{A5802F20-B56D-49E0-98DA-B202D700A701}" srcOrd="0" destOrd="0" presId="urn:microsoft.com/office/officeart/2005/8/layout/equation2"/>
    <dgm:cxn modelId="{452148E0-F121-4B17-8500-6A4776A8CD72}" srcId="{5BEA7183-1CA0-41C8-9B09-E13E02386CBB}" destId="{9868AF88-BDE1-45CD-ABE6-76A620B2A60B}" srcOrd="0" destOrd="0" parTransId="{4A59709A-54EC-46B2-B355-53B4F7621C81}" sibTransId="{27F488F4-628D-4098-9526-FA3B8F9DA8E7}"/>
    <dgm:cxn modelId="{230615E7-36EA-49A2-B58B-50EDDB0EB7FA}" type="presParOf" srcId="{2FE4BA32-81CA-462E-8A26-90995047A499}" destId="{9AE5F997-8C97-4764-8629-2AB1A29C6A38}" srcOrd="0" destOrd="0" presId="urn:microsoft.com/office/officeart/2005/8/layout/equation2"/>
    <dgm:cxn modelId="{59CEE1D7-0A24-4766-A282-13148DB3626B}" type="presParOf" srcId="{9AE5F997-8C97-4764-8629-2AB1A29C6A38}" destId="{A5802F20-B56D-49E0-98DA-B202D700A701}" srcOrd="0" destOrd="0" presId="urn:microsoft.com/office/officeart/2005/8/layout/equation2"/>
    <dgm:cxn modelId="{F02B7B7F-5365-4223-AEED-8760661A3165}" type="presParOf" srcId="{9AE5F997-8C97-4764-8629-2AB1A29C6A38}" destId="{DA5F0044-4C66-42D0-8E96-BB57B9511C93}" srcOrd="1" destOrd="0" presId="urn:microsoft.com/office/officeart/2005/8/layout/equation2"/>
    <dgm:cxn modelId="{4D1088DE-9BE8-46AF-8E02-EFDE00195E76}" type="presParOf" srcId="{9AE5F997-8C97-4764-8629-2AB1A29C6A38}" destId="{9B1B9EF1-FBF2-4056-893A-6572D254434F}" srcOrd="2" destOrd="0" presId="urn:microsoft.com/office/officeart/2005/8/layout/equation2"/>
    <dgm:cxn modelId="{66E1C4D4-9D3D-4EF1-90A5-2CBD566D63EB}" type="presParOf" srcId="{9AE5F997-8C97-4764-8629-2AB1A29C6A38}" destId="{55226A3A-9411-43A5-896F-DAA28518838C}" srcOrd="3" destOrd="0" presId="urn:microsoft.com/office/officeart/2005/8/layout/equation2"/>
    <dgm:cxn modelId="{1AD7C071-4C5C-47BB-AE18-0DC36A0BF451}" type="presParOf" srcId="{9AE5F997-8C97-4764-8629-2AB1A29C6A38}" destId="{95514731-06E6-47ED-A4AF-768A7CD32E6D}" srcOrd="4" destOrd="0" presId="urn:microsoft.com/office/officeart/2005/8/layout/equation2"/>
    <dgm:cxn modelId="{71F52ECA-855A-49AD-8976-50986DDF3333}" type="presParOf" srcId="{2FE4BA32-81CA-462E-8A26-90995047A499}" destId="{3967DFA1-F820-4DB2-9DB4-C5048624B2BA}" srcOrd="1" destOrd="0" presId="urn:microsoft.com/office/officeart/2005/8/layout/equation2"/>
    <dgm:cxn modelId="{1E845BCB-4D87-463E-84B8-3C683C8901D4}" type="presParOf" srcId="{3967DFA1-F820-4DB2-9DB4-C5048624B2BA}" destId="{7EC70B35-9C7B-4126-8344-04141154DFDA}" srcOrd="0" destOrd="0" presId="urn:microsoft.com/office/officeart/2005/8/layout/equation2"/>
    <dgm:cxn modelId="{2F3F65BF-4138-46A7-90EC-8A5BB2865A77}" type="presParOf" srcId="{2FE4BA32-81CA-462E-8A26-90995047A499}" destId="{1B584E84-ED10-4351-9DDC-EF45E4C84555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F4C72DD-2D6C-4BB7-9295-A99BBEF61573}" type="doc">
      <dgm:prSet loTypeId="urn:microsoft.com/office/officeart/2005/8/layout/funnel1" loCatId="process" qsTypeId="urn:microsoft.com/office/officeart/2005/8/quickstyle/simple3" qsCatId="simple" csTypeId="urn:microsoft.com/office/officeart/2005/8/colors/accent6_2" csCatId="accent6" phldr="1"/>
      <dgm:spPr/>
      <dgm:t>
        <a:bodyPr/>
        <a:lstStyle/>
        <a:p>
          <a:endParaRPr lang="de-DE"/>
        </a:p>
      </dgm:t>
    </dgm:pt>
    <dgm:pt modelId="{DDF5FA35-871A-4E05-987A-D3881E3538B2}" type="pres">
      <dgm:prSet presAssocID="{BF4C72DD-2D6C-4BB7-9295-A99BBEF61573}" presName="Name0" presStyleCnt="0">
        <dgm:presLayoutVars>
          <dgm:chMax val="4"/>
          <dgm:resizeHandles val="exact"/>
        </dgm:presLayoutVars>
      </dgm:prSet>
      <dgm:spPr/>
    </dgm:pt>
  </dgm:ptLst>
  <dgm:cxnLst>
    <dgm:cxn modelId="{3924D829-782E-4705-9858-3F89DB54EE10}" type="presOf" srcId="{BF4C72DD-2D6C-4BB7-9295-A99BBEF61573}" destId="{DDF5FA35-871A-4E05-987A-D3881E3538B2}" srcOrd="0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FAD6264-59D6-470D-A091-5AD2CF4D8B65}" type="doc">
      <dgm:prSet loTypeId="urn:microsoft.com/office/officeart/2005/8/layout/default" loCatId="list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de-DE"/>
        </a:p>
      </dgm:t>
    </dgm:pt>
    <dgm:pt modelId="{5AAD2D64-B1A2-4F3B-A0D8-4EC1213B8B78}">
      <dgm:prSet phldrT="[Text]"/>
      <dgm:spPr/>
      <dgm:t>
        <a:bodyPr/>
        <a:lstStyle/>
        <a:p>
          <a:r>
            <a:rPr lang="de-DE" dirty="0"/>
            <a:t>Untersuchung Angebots- und Nachfragestruktur</a:t>
          </a:r>
        </a:p>
      </dgm:t>
    </dgm:pt>
    <dgm:pt modelId="{5D38867E-9D02-4D05-991F-C3C453E91D22}" type="parTrans" cxnId="{44F36439-6FF4-43E0-A72B-49E16BA1F04D}">
      <dgm:prSet/>
      <dgm:spPr/>
      <dgm:t>
        <a:bodyPr/>
        <a:lstStyle/>
        <a:p>
          <a:endParaRPr lang="de-DE"/>
        </a:p>
      </dgm:t>
    </dgm:pt>
    <dgm:pt modelId="{83AB4DFD-8AF5-4AE6-99DB-9DDAB47709FF}" type="sibTrans" cxnId="{44F36439-6FF4-43E0-A72B-49E16BA1F04D}">
      <dgm:prSet/>
      <dgm:spPr/>
      <dgm:t>
        <a:bodyPr/>
        <a:lstStyle/>
        <a:p>
          <a:endParaRPr lang="de-DE"/>
        </a:p>
      </dgm:t>
    </dgm:pt>
    <dgm:pt modelId="{B14495D0-7840-410D-A78D-4D4D45EA24E7}">
      <dgm:prSet phldrT="[Text]"/>
      <dgm:spPr/>
      <dgm:t>
        <a:bodyPr/>
        <a:lstStyle/>
        <a:p>
          <a:r>
            <a:rPr lang="de-DE" dirty="0"/>
            <a:t>welche Segmente im Wohnungsmarkt? </a:t>
          </a:r>
        </a:p>
      </dgm:t>
    </dgm:pt>
    <dgm:pt modelId="{6679FEC2-33EC-4D2F-92C1-FA3B5B7E6F50}" type="parTrans" cxnId="{84BA83D2-9709-40AF-A357-F737BB43263D}">
      <dgm:prSet/>
      <dgm:spPr/>
      <dgm:t>
        <a:bodyPr/>
        <a:lstStyle/>
        <a:p>
          <a:endParaRPr lang="de-DE"/>
        </a:p>
      </dgm:t>
    </dgm:pt>
    <dgm:pt modelId="{E42FBA76-9D7A-485A-8D7F-5EC4AB266853}" type="sibTrans" cxnId="{84BA83D2-9709-40AF-A357-F737BB43263D}">
      <dgm:prSet/>
      <dgm:spPr/>
      <dgm:t>
        <a:bodyPr/>
        <a:lstStyle/>
        <a:p>
          <a:endParaRPr lang="de-DE"/>
        </a:p>
      </dgm:t>
    </dgm:pt>
    <dgm:pt modelId="{AF2F9C75-E920-4FFE-A39D-857BC80F1D47}">
      <dgm:prSet phldrT="[Text]"/>
      <dgm:spPr/>
      <dgm:t>
        <a:bodyPr/>
        <a:lstStyle/>
        <a:p>
          <a:r>
            <a:rPr lang="de-DE" dirty="0"/>
            <a:t>stadtentwicklungs- und wohnungsmarktpolitischen Eingriffs- und Handlungsmöglichkeiten?</a:t>
          </a:r>
        </a:p>
      </dgm:t>
    </dgm:pt>
    <dgm:pt modelId="{3113D35D-C29C-4099-B825-65FAABB18194}" type="parTrans" cxnId="{25B53789-5E18-4AE9-B890-8BAD79A82AEB}">
      <dgm:prSet/>
      <dgm:spPr/>
      <dgm:t>
        <a:bodyPr/>
        <a:lstStyle/>
        <a:p>
          <a:endParaRPr lang="de-DE"/>
        </a:p>
      </dgm:t>
    </dgm:pt>
    <dgm:pt modelId="{5911D77F-4516-4D18-9041-8E676E356A6C}" type="sibTrans" cxnId="{25B53789-5E18-4AE9-B890-8BAD79A82AEB}">
      <dgm:prSet/>
      <dgm:spPr/>
      <dgm:t>
        <a:bodyPr/>
        <a:lstStyle/>
        <a:p>
          <a:endParaRPr lang="de-DE"/>
        </a:p>
      </dgm:t>
    </dgm:pt>
    <dgm:pt modelId="{9B41FE86-361F-4844-95CE-11E23349A976}">
      <dgm:prSet phldrT="[Text]"/>
      <dgm:spPr/>
      <dgm:t>
        <a:bodyPr/>
        <a:lstStyle/>
        <a:p>
          <a:r>
            <a:rPr lang="de-DE" dirty="0"/>
            <a:t>Zukünftige kommunale Wohnbauflächen- und Wohnungsmarktpolitik </a:t>
          </a:r>
        </a:p>
      </dgm:t>
    </dgm:pt>
    <dgm:pt modelId="{96FE3EAF-0509-4481-AECA-009F7A1A336C}" type="parTrans" cxnId="{E6135A8D-AE1F-477E-A37F-B7AA2CCF9C7E}">
      <dgm:prSet/>
      <dgm:spPr/>
      <dgm:t>
        <a:bodyPr/>
        <a:lstStyle/>
        <a:p>
          <a:endParaRPr lang="de-DE"/>
        </a:p>
      </dgm:t>
    </dgm:pt>
    <dgm:pt modelId="{E4B89649-C06A-46F3-A3B5-81E6D3990C14}" type="sibTrans" cxnId="{E6135A8D-AE1F-477E-A37F-B7AA2CCF9C7E}">
      <dgm:prSet/>
      <dgm:spPr/>
      <dgm:t>
        <a:bodyPr/>
        <a:lstStyle/>
        <a:p>
          <a:endParaRPr lang="de-DE"/>
        </a:p>
      </dgm:t>
    </dgm:pt>
    <dgm:pt modelId="{F7D60659-F4EB-48EE-8ADE-320CA5A28CF8}">
      <dgm:prSet phldrT="[Text]"/>
      <dgm:spPr/>
      <dgm:t>
        <a:bodyPr/>
        <a:lstStyle/>
        <a:p>
          <a:r>
            <a:rPr lang="de-DE" dirty="0"/>
            <a:t>Büros und Hochschuleinrichtungen (Referenzen) Auswahlverfahren</a:t>
          </a:r>
        </a:p>
      </dgm:t>
    </dgm:pt>
    <dgm:pt modelId="{CBDFA2BB-EDCF-44C6-AB64-CB2A7513B2C3}" type="parTrans" cxnId="{69E4D7EB-0EC3-4615-B13F-AEF23038738B}">
      <dgm:prSet/>
      <dgm:spPr/>
      <dgm:t>
        <a:bodyPr/>
        <a:lstStyle/>
        <a:p>
          <a:endParaRPr lang="de-DE"/>
        </a:p>
      </dgm:t>
    </dgm:pt>
    <dgm:pt modelId="{9D5287D7-4F74-43AB-8145-034862CC430D}" type="sibTrans" cxnId="{69E4D7EB-0EC3-4615-B13F-AEF23038738B}">
      <dgm:prSet/>
      <dgm:spPr/>
      <dgm:t>
        <a:bodyPr/>
        <a:lstStyle/>
        <a:p>
          <a:endParaRPr lang="de-DE"/>
        </a:p>
      </dgm:t>
    </dgm:pt>
    <dgm:pt modelId="{0248D7A1-CCB6-4E68-A517-E3DCDA211211}" type="pres">
      <dgm:prSet presAssocID="{6FAD6264-59D6-470D-A091-5AD2CF4D8B65}" presName="diagram" presStyleCnt="0">
        <dgm:presLayoutVars>
          <dgm:dir/>
          <dgm:resizeHandles val="exact"/>
        </dgm:presLayoutVars>
      </dgm:prSet>
      <dgm:spPr/>
    </dgm:pt>
    <dgm:pt modelId="{1382BD7D-A180-4DBC-B156-1DB4EFD8E9EA}" type="pres">
      <dgm:prSet presAssocID="{5AAD2D64-B1A2-4F3B-A0D8-4EC1213B8B78}" presName="node" presStyleLbl="node1" presStyleIdx="0" presStyleCnt="5">
        <dgm:presLayoutVars>
          <dgm:bulletEnabled val="1"/>
        </dgm:presLayoutVars>
      </dgm:prSet>
      <dgm:spPr/>
    </dgm:pt>
    <dgm:pt modelId="{06A724A9-0DE9-4359-BAEF-4BC15AE17433}" type="pres">
      <dgm:prSet presAssocID="{83AB4DFD-8AF5-4AE6-99DB-9DDAB47709FF}" presName="sibTrans" presStyleCnt="0"/>
      <dgm:spPr/>
    </dgm:pt>
    <dgm:pt modelId="{4197F938-3902-4E43-B014-DA22184A0EC2}" type="pres">
      <dgm:prSet presAssocID="{B14495D0-7840-410D-A78D-4D4D45EA24E7}" presName="node" presStyleLbl="node1" presStyleIdx="1" presStyleCnt="5">
        <dgm:presLayoutVars>
          <dgm:bulletEnabled val="1"/>
        </dgm:presLayoutVars>
      </dgm:prSet>
      <dgm:spPr/>
    </dgm:pt>
    <dgm:pt modelId="{40CC76BF-AA04-455A-98AD-E575FE3158AB}" type="pres">
      <dgm:prSet presAssocID="{E42FBA76-9D7A-485A-8D7F-5EC4AB266853}" presName="sibTrans" presStyleCnt="0"/>
      <dgm:spPr/>
    </dgm:pt>
    <dgm:pt modelId="{A2D6C67F-A2AD-464D-9260-D5A709E1D681}" type="pres">
      <dgm:prSet presAssocID="{AF2F9C75-E920-4FFE-A39D-857BC80F1D47}" presName="node" presStyleLbl="node1" presStyleIdx="2" presStyleCnt="5">
        <dgm:presLayoutVars>
          <dgm:bulletEnabled val="1"/>
        </dgm:presLayoutVars>
      </dgm:prSet>
      <dgm:spPr/>
    </dgm:pt>
    <dgm:pt modelId="{381A228A-D20B-4BB9-A487-352BFF9FD38C}" type="pres">
      <dgm:prSet presAssocID="{5911D77F-4516-4D18-9041-8E676E356A6C}" presName="sibTrans" presStyleCnt="0"/>
      <dgm:spPr/>
    </dgm:pt>
    <dgm:pt modelId="{C68DA8DF-1D4B-41DB-8866-D5272CF5BE9E}" type="pres">
      <dgm:prSet presAssocID="{9B41FE86-361F-4844-95CE-11E23349A976}" presName="node" presStyleLbl="node1" presStyleIdx="3" presStyleCnt="5">
        <dgm:presLayoutVars>
          <dgm:bulletEnabled val="1"/>
        </dgm:presLayoutVars>
      </dgm:prSet>
      <dgm:spPr/>
    </dgm:pt>
    <dgm:pt modelId="{2912A647-5659-4802-A591-EEEE47F2CE27}" type="pres">
      <dgm:prSet presAssocID="{E4B89649-C06A-46F3-A3B5-81E6D3990C14}" presName="sibTrans" presStyleCnt="0"/>
      <dgm:spPr/>
    </dgm:pt>
    <dgm:pt modelId="{590AF9A9-2379-4A08-B8FC-B577045780B5}" type="pres">
      <dgm:prSet presAssocID="{F7D60659-F4EB-48EE-8ADE-320CA5A28CF8}" presName="node" presStyleLbl="node1" presStyleIdx="4" presStyleCnt="5">
        <dgm:presLayoutVars>
          <dgm:bulletEnabled val="1"/>
        </dgm:presLayoutVars>
      </dgm:prSet>
      <dgm:spPr/>
    </dgm:pt>
  </dgm:ptLst>
  <dgm:cxnLst>
    <dgm:cxn modelId="{44F36439-6FF4-43E0-A72B-49E16BA1F04D}" srcId="{6FAD6264-59D6-470D-A091-5AD2CF4D8B65}" destId="{5AAD2D64-B1A2-4F3B-A0D8-4EC1213B8B78}" srcOrd="0" destOrd="0" parTransId="{5D38867E-9D02-4D05-991F-C3C453E91D22}" sibTransId="{83AB4DFD-8AF5-4AE6-99DB-9DDAB47709FF}"/>
    <dgm:cxn modelId="{F2494A60-7703-4812-9756-2E7B84ECDC46}" type="presOf" srcId="{5AAD2D64-B1A2-4F3B-A0D8-4EC1213B8B78}" destId="{1382BD7D-A180-4DBC-B156-1DB4EFD8E9EA}" srcOrd="0" destOrd="0" presId="urn:microsoft.com/office/officeart/2005/8/layout/default"/>
    <dgm:cxn modelId="{D7627781-9F21-4094-89DF-3A718ADDDAA3}" type="presOf" srcId="{6FAD6264-59D6-470D-A091-5AD2CF4D8B65}" destId="{0248D7A1-CCB6-4E68-A517-E3DCDA211211}" srcOrd="0" destOrd="0" presId="urn:microsoft.com/office/officeart/2005/8/layout/default"/>
    <dgm:cxn modelId="{25B53789-5E18-4AE9-B890-8BAD79A82AEB}" srcId="{6FAD6264-59D6-470D-A091-5AD2CF4D8B65}" destId="{AF2F9C75-E920-4FFE-A39D-857BC80F1D47}" srcOrd="2" destOrd="0" parTransId="{3113D35D-C29C-4099-B825-65FAABB18194}" sibTransId="{5911D77F-4516-4D18-9041-8E676E356A6C}"/>
    <dgm:cxn modelId="{E6135A8D-AE1F-477E-A37F-B7AA2CCF9C7E}" srcId="{6FAD6264-59D6-470D-A091-5AD2CF4D8B65}" destId="{9B41FE86-361F-4844-95CE-11E23349A976}" srcOrd="3" destOrd="0" parTransId="{96FE3EAF-0509-4481-AECA-009F7A1A336C}" sibTransId="{E4B89649-C06A-46F3-A3B5-81E6D3990C14}"/>
    <dgm:cxn modelId="{698DC0B0-EBD6-48DA-82D6-81D18099CA99}" type="presOf" srcId="{F7D60659-F4EB-48EE-8ADE-320CA5A28CF8}" destId="{590AF9A9-2379-4A08-B8FC-B577045780B5}" srcOrd="0" destOrd="0" presId="urn:microsoft.com/office/officeart/2005/8/layout/default"/>
    <dgm:cxn modelId="{84BA83D2-9709-40AF-A357-F737BB43263D}" srcId="{6FAD6264-59D6-470D-A091-5AD2CF4D8B65}" destId="{B14495D0-7840-410D-A78D-4D4D45EA24E7}" srcOrd="1" destOrd="0" parTransId="{6679FEC2-33EC-4D2F-92C1-FA3B5B7E6F50}" sibTransId="{E42FBA76-9D7A-485A-8D7F-5EC4AB266853}"/>
    <dgm:cxn modelId="{A2B9D6D6-554C-4DE7-B9EE-23CBD675E38B}" type="presOf" srcId="{9B41FE86-361F-4844-95CE-11E23349A976}" destId="{C68DA8DF-1D4B-41DB-8866-D5272CF5BE9E}" srcOrd="0" destOrd="0" presId="urn:microsoft.com/office/officeart/2005/8/layout/default"/>
    <dgm:cxn modelId="{7A9F1DE6-BB94-4650-9B89-B44D347FCC68}" type="presOf" srcId="{B14495D0-7840-410D-A78D-4D4D45EA24E7}" destId="{4197F938-3902-4E43-B014-DA22184A0EC2}" srcOrd="0" destOrd="0" presId="urn:microsoft.com/office/officeart/2005/8/layout/default"/>
    <dgm:cxn modelId="{383F0AEB-542D-47BF-99CE-7781FB1D450F}" type="presOf" srcId="{AF2F9C75-E920-4FFE-A39D-857BC80F1D47}" destId="{A2D6C67F-A2AD-464D-9260-D5A709E1D681}" srcOrd="0" destOrd="0" presId="urn:microsoft.com/office/officeart/2005/8/layout/default"/>
    <dgm:cxn modelId="{69E4D7EB-0EC3-4615-B13F-AEF23038738B}" srcId="{6FAD6264-59D6-470D-A091-5AD2CF4D8B65}" destId="{F7D60659-F4EB-48EE-8ADE-320CA5A28CF8}" srcOrd="4" destOrd="0" parTransId="{CBDFA2BB-EDCF-44C6-AB64-CB2A7513B2C3}" sibTransId="{9D5287D7-4F74-43AB-8145-034862CC430D}"/>
    <dgm:cxn modelId="{7B7E5926-9BC5-48D4-8C52-A867E590EC42}" type="presParOf" srcId="{0248D7A1-CCB6-4E68-A517-E3DCDA211211}" destId="{1382BD7D-A180-4DBC-B156-1DB4EFD8E9EA}" srcOrd="0" destOrd="0" presId="urn:microsoft.com/office/officeart/2005/8/layout/default"/>
    <dgm:cxn modelId="{EC886F35-BB5D-46B1-BC29-8D78D17F3AC9}" type="presParOf" srcId="{0248D7A1-CCB6-4E68-A517-E3DCDA211211}" destId="{06A724A9-0DE9-4359-BAEF-4BC15AE17433}" srcOrd="1" destOrd="0" presId="urn:microsoft.com/office/officeart/2005/8/layout/default"/>
    <dgm:cxn modelId="{A28E9BED-4234-4C3B-AD66-2209C8E40686}" type="presParOf" srcId="{0248D7A1-CCB6-4E68-A517-E3DCDA211211}" destId="{4197F938-3902-4E43-B014-DA22184A0EC2}" srcOrd="2" destOrd="0" presId="urn:microsoft.com/office/officeart/2005/8/layout/default"/>
    <dgm:cxn modelId="{08ED652D-A05C-4724-939A-AD47F342DF4B}" type="presParOf" srcId="{0248D7A1-CCB6-4E68-A517-E3DCDA211211}" destId="{40CC76BF-AA04-455A-98AD-E575FE3158AB}" srcOrd="3" destOrd="0" presId="urn:microsoft.com/office/officeart/2005/8/layout/default"/>
    <dgm:cxn modelId="{AA493562-D18B-49D6-A47C-79E06307B7FA}" type="presParOf" srcId="{0248D7A1-CCB6-4E68-A517-E3DCDA211211}" destId="{A2D6C67F-A2AD-464D-9260-D5A709E1D681}" srcOrd="4" destOrd="0" presId="urn:microsoft.com/office/officeart/2005/8/layout/default"/>
    <dgm:cxn modelId="{D3907A81-1560-44D5-94C4-969CFEE44ADD}" type="presParOf" srcId="{0248D7A1-CCB6-4E68-A517-E3DCDA211211}" destId="{381A228A-D20B-4BB9-A487-352BFF9FD38C}" srcOrd="5" destOrd="0" presId="urn:microsoft.com/office/officeart/2005/8/layout/default"/>
    <dgm:cxn modelId="{6CA47234-00BD-478F-A369-11027CC2B2D6}" type="presParOf" srcId="{0248D7A1-CCB6-4E68-A517-E3DCDA211211}" destId="{C68DA8DF-1D4B-41DB-8866-D5272CF5BE9E}" srcOrd="6" destOrd="0" presId="urn:microsoft.com/office/officeart/2005/8/layout/default"/>
    <dgm:cxn modelId="{9D2FB6E0-18E9-44FB-B0CD-252BAE8F6E38}" type="presParOf" srcId="{0248D7A1-CCB6-4E68-A517-E3DCDA211211}" destId="{2912A647-5659-4802-A591-EEEE47F2CE27}" srcOrd="7" destOrd="0" presId="urn:microsoft.com/office/officeart/2005/8/layout/default"/>
    <dgm:cxn modelId="{D4C27D34-4A77-452C-A217-BEBB5DCCD7CA}" type="presParOf" srcId="{0248D7A1-CCB6-4E68-A517-E3DCDA211211}" destId="{590AF9A9-2379-4A08-B8FC-B577045780B5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BEB0491-4AC7-404C-A277-4EC9464917BA}" type="doc">
      <dgm:prSet loTypeId="urn:microsoft.com/office/officeart/2005/8/layout/hList1" loCatId="list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de-DE"/>
        </a:p>
      </dgm:t>
    </dgm:pt>
    <dgm:pt modelId="{69635B8F-8288-46B5-8673-288C468D680B}">
      <dgm:prSet phldrT="[Text]"/>
      <dgm:spPr/>
      <dgm:t>
        <a:bodyPr/>
        <a:lstStyle/>
        <a:p>
          <a:r>
            <a:rPr lang="de-DE" b="1" dirty="0"/>
            <a:t>Rahmenbedingungen und Wohnungsmarktsituation</a:t>
          </a:r>
          <a:endParaRPr lang="de-DE" dirty="0"/>
        </a:p>
      </dgm:t>
    </dgm:pt>
    <dgm:pt modelId="{01F9C7FA-B830-4DE8-BF07-3EFDBC4EE4AC}" type="parTrans" cxnId="{901824EF-E549-47BA-8159-A1B60D1DAD53}">
      <dgm:prSet/>
      <dgm:spPr/>
      <dgm:t>
        <a:bodyPr/>
        <a:lstStyle/>
        <a:p>
          <a:endParaRPr lang="de-DE"/>
        </a:p>
      </dgm:t>
    </dgm:pt>
    <dgm:pt modelId="{8E8E5A24-FE8C-49B9-B2DC-CB4F3BAB74F4}" type="sibTrans" cxnId="{901824EF-E549-47BA-8159-A1B60D1DAD53}">
      <dgm:prSet/>
      <dgm:spPr/>
      <dgm:t>
        <a:bodyPr/>
        <a:lstStyle/>
        <a:p>
          <a:endParaRPr lang="de-DE"/>
        </a:p>
      </dgm:t>
    </dgm:pt>
    <dgm:pt modelId="{50198E21-6F71-4E6B-BEA7-AED9A665B21E}">
      <dgm:prSet phldrT="[Text]"/>
      <dgm:spPr/>
      <dgm:t>
        <a:bodyPr/>
        <a:lstStyle/>
        <a:p>
          <a:r>
            <a:rPr lang="de-DE" dirty="0"/>
            <a:t>Wirtschaftliche Rahmenbedingungen </a:t>
          </a:r>
        </a:p>
      </dgm:t>
    </dgm:pt>
    <dgm:pt modelId="{8DB30D8A-87AA-4F97-9B6A-6627B22D190F}" type="parTrans" cxnId="{3A91FADC-0C0E-4AE4-A322-88B0EFF013E7}">
      <dgm:prSet/>
      <dgm:spPr/>
      <dgm:t>
        <a:bodyPr/>
        <a:lstStyle/>
        <a:p>
          <a:endParaRPr lang="de-DE"/>
        </a:p>
      </dgm:t>
    </dgm:pt>
    <dgm:pt modelId="{E0BA515E-3977-4B63-A010-B914116C4D28}" type="sibTrans" cxnId="{3A91FADC-0C0E-4AE4-A322-88B0EFF013E7}">
      <dgm:prSet/>
      <dgm:spPr/>
      <dgm:t>
        <a:bodyPr/>
        <a:lstStyle/>
        <a:p>
          <a:endParaRPr lang="de-DE"/>
        </a:p>
      </dgm:t>
    </dgm:pt>
    <dgm:pt modelId="{85C7AEA7-4023-4F61-A698-B19865CF5808}">
      <dgm:prSet phldrT="[Text]"/>
      <dgm:spPr/>
      <dgm:t>
        <a:bodyPr/>
        <a:lstStyle/>
        <a:p>
          <a:r>
            <a:rPr lang="de-DE" dirty="0"/>
            <a:t>aktuelle Angebotssituation </a:t>
          </a:r>
        </a:p>
      </dgm:t>
    </dgm:pt>
    <dgm:pt modelId="{7F80922B-F7E4-4552-8E46-29A78DF022D1}" type="parTrans" cxnId="{42777C9F-D5A0-48F7-98BC-4976F5D71DD6}">
      <dgm:prSet/>
      <dgm:spPr/>
      <dgm:t>
        <a:bodyPr/>
        <a:lstStyle/>
        <a:p>
          <a:endParaRPr lang="de-DE"/>
        </a:p>
      </dgm:t>
    </dgm:pt>
    <dgm:pt modelId="{48838174-CAF6-434E-AE62-7CC5A9EF7F73}" type="sibTrans" cxnId="{42777C9F-D5A0-48F7-98BC-4976F5D71DD6}">
      <dgm:prSet/>
      <dgm:spPr/>
      <dgm:t>
        <a:bodyPr/>
        <a:lstStyle/>
        <a:p>
          <a:endParaRPr lang="de-DE"/>
        </a:p>
      </dgm:t>
    </dgm:pt>
    <dgm:pt modelId="{511B07D2-3D49-484E-8C11-0502A4B3485F}">
      <dgm:prSet phldrT="[Text]"/>
      <dgm:spPr/>
      <dgm:t>
        <a:bodyPr/>
        <a:lstStyle/>
        <a:p>
          <a:r>
            <a:rPr lang="de-DE" b="1" dirty="0"/>
            <a:t>Wohnungsmarktprognose 2030</a:t>
          </a:r>
          <a:endParaRPr lang="de-DE" dirty="0"/>
        </a:p>
      </dgm:t>
    </dgm:pt>
    <dgm:pt modelId="{C27744E6-9E79-4E34-8C71-46D38B122B5F}" type="parTrans" cxnId="{1CA1BA46-5B10-4445-84FF-1CD4F1E391C9}">
      <dgm:prSet/>
      <dgm:spPr/>
      <dgm:t>
        <a:bodyPr/>
        <a:lstStyle/>
        <a:p>
          <a:endParaRPr lang="de-DE"/>
        </a:p>
      </dgm:t>
    </dgm:pt>
    <dgm:pt modelId="{4CDEC6C3-6903-40A5-89BA-F0F44D688CF4}" type="sibTrans" cxnId="{1CA1BA46-5B10-4445-84FF-1CD4F1E391C9}">
      <dgm:prSet/>
      <dgm:spPr/>
      <dgm:t>
        <a:bodyPr/>
        <a:lstStyle/>
        <a:p>
          <a:endParaRPr lang="de-DE"/>
        </a:p>
      </dgm:t>
    </dgm:pt>
    <dgm:pt modelId="{79663972-3648-4858-9A7D-8C54C22D2996}">
      <dgm:prSet phldrT="[Text]"/>
      <dgm:spPr/>
      <dgm:t>
        <a:bodyPr/>
        <a:lstStyle/>
        <a:p>
          <a:r>
            <a:rPr lang="de-DE" dirty="0"/>
            <a:t>Erstellung einer Bevölkerungs- und Haushaltsprognose</a:t>
          </a:r>
        </a:p>
      </dgm:t>
    </dgm:pt>
    <dgm:pt modelId="{0FCE40B3-B121-403A-8E71-28B0C5267248}" type="parTrans" cxnId="{8BF8A181-188E-4595-93C5-F16C4ADC7EBD}">
      <dgm:prSet/>
      <dgm:spPr/>
      <dgm:t>
        <a:bodyPr/>
        <a:lstStyle/>
        <a:p>
          <a:endParaRPr lang="de-DE"/>
        </a:p>
      </dgm:t>
    </dgm:pt>
    <dgm:pt modelId="{443FAF9A-6661-4BB1-9B45-2CB8EDE20574}" type="sibTrans" cxnId="{8BF8A181-188E-4595-93C5-F16C4ADC7EBD}">
      <dgm:prSet/>
      <dgm:spPr/>
      <dgm:t>
        <a:bodyPr/>
        <a:lstStyle/>
        <a:p>
          <a:endParaRPr lang="de-DE"/>
        </a:p>
      </dgm:t>
    </dgm:pt>
    <dgm:pt modelId="{7BC89B1A-E936-42A8-A422-B040D37C5E48}">
      <dgm:prSet phldrT="[Text]"/>
      <dgm:spPr/>
      <dgm:t>
        <a:bodyPr/>
        <a:lstStyle/>
        <a:p>
          <a:r>
            <a:rPr lang="de-DE" dirty="0"/>
            <a:t>Wohnungsmarktbilanz (zukünftigen Neubau- und Flächenbedarf)</a:t>
          </a:r>
        </a:p>
      </dgm:t>
    </dgm:pt>
    <dgm:pt modelId="{46A05315-8116-487F-A940-428FFA53046F}" type="parTrans" cxnId="{9DEFC037-D233-4D5B-B5B4-5A969B56993A}">
      <dgm:prSet/>
      <dgm:spPr/>
      <dgm:t>
        <a:bodyPr/>
        <a:lstStyle/>
        <a:p>
          <a:endParaRPr lang="de-DE"/>
        </a:p>
      </dgm:t>
    </dgm:pt>
    <dgm:pt modelId="{739F6648-7E63-413F-9C4C-6C7919373298}" type="sibTrans" cxnId="{9DEFC037-D233-4D5B-B5B4-5A969B56993A}">
      <dgm:prSet/>
      <dgm:spPr/>
      <dgm:t>
        <a:bodyPr/>
        <a:lstStyle/>
        <a:p>
          <a:endParaRPr lang="de-DE"/>
        </a:p>
      </dgm:t>
    </dgm:pt>
    <dgm:pt modelId="{C1180FCF-70E7-437B-BEA1-37D864481CC5}">
      <dgm:prSet phldrT="[Text]"/>
      <dgm:spPr/>
      <dgm:t>
        <a:bodyPr/>
        <a:lstStyle/>
        <a:p>
          <a:r>
            <a:rPr lang="de-DE" b="1" dirty="0"/>
            <a:t>Handlungskonzept</a:t>
          </a:r>
          <a:endParaRPr lang="de-DE" dirty="0"/>
        </a:p>
      </dgm:t>
    </dgm:pt>
    <dgm:pt modelId="{C2314F4E-55AD-448B-AF97-D9FEB887050C}" type="parTrans" cxnId="{6A63E93A-F1D9-40EB-AB15-782A4501361F}">
      <dgm:prSet/>
      <dgm:spPr/>
      <dgm:t>
        <a:bodyPr/>
        <a:lstStyle/>
        <a:p>
          <a:endParaRPr lang="de-DE"/>
        </a:p>
      </dgm:t>
    </dgm:pt>
    <dgm:pt modelId="{C96331FB-0CD2-4888-A094-40D9A4B87353}" type="sibTrans" cxnId="{6A63E93A-F1D9-40EB-AB15-782A4501361F}">
      <dgm:prSet/>
      <dgm:spPr/>
      <dgm:t>
        <a:bodyPr/>
        <a:lstStyle/>
        <a:p>
          <a:endParaRPr lang="de-DE"/>
        </a:p>
      </dgm:t>
    </dgm:pt>
    <dgm:pt modelId="{48BFE89B-B06D-402B-874F-9C9AEBDF9FA8}">
      <dgm:prSet phldrT="[Text]"/>
      <dgm:spPr/>
      <dgm:t>
        <a:bodyPr/>
        <a:lstStyle/>
        <a:p>
          <a:r>
            <a:rPr lang="de-DE" dirty="0"/>
            <a:t>Zusammenfassende Bewertung </a:t>
          </a:r>
        </a:p>
      </dgm:t>
    </dgm:pt>
    <dgm:pt modelId="{17A10666-7F64-4093-A810-13348DC1DBD8}" type="parTrans" cxnId="{92CA9B70-74FD-442C-BCBD-12CD246D0490}">
      <dgm:prSet/>
      <dgm:spPr/>
      <dgm:t>
        <a:bodyPr/>
        <a:lstStyle/>
        <a:p>
          <a:endParaRPr lang="de-DE"/>
        </a:p>
      </dgm:t>
    </dgm:pt>
    <dgm:pt modelId="{622C99A1-4224-411B-BA71-573029DBD2F4}" type="sibTrans" cxnId="{92CA9B70-74FD-442C-BCBD-12CD246D0490}">
      <dgm:prSet/>
      <dgm:spPr/>
      <dgm:t>
        <a:bodyPr/>
        <a:lstStyle/>
        <a:p>
          <a:endParaRPr lang="de-DE"/>
        </a:p>
      </dgm:t>
    </dgm:pt>
    <dgm:pt modelId="{D8CBC0AB-BDC4-4799-ABB1-0E212D9AFA53}">
      <dgm:prSet phldrT="[Text]"/>
      <dgm:spPr/>
      <dgm:t>
        <a:bodyPr/>
        <a:lstStyle/>
        <a:p>
          <a:r>
            <a:rPr lang="de-DE" dirty="0"/>
            <a:t>Zielformulierung</a:t>
          </a:r>
        </a:p>
      </dgm:t>
    </dgm:pt>
    <dgm:pt modelId="{4199B18D-4E3A-40B0-A35A-2BA208BFA9E1}" type="parTrans" cxnId="{A89F9603-B272-4E9E-9D27-DDB59911D05F}">
      <dgm:prSet/>
      <dgm:spPr/>
      <dgm:t>
        <a:bodyPr/>
        <a:lstStyle/>
        <a:p>
          <a:endParaRPr lang="de-DE"/>
        </a:p>
      </dgm:t>
    </dgm:pt>
    <dgm:pt modelId="{767B1601-F99C-4418-981B-87889B8DB721}" type="sibTrans" cxnId="{A89F9603-B272-4E9E-9D27-DDB59911D05F}">
      <dgm:prSet/>
      <dgm:spPr/>
      <dgm:t>
        <a:bodyPr/>
        <a:lstStyle/>
        <a:p>
          <a:endParaRPr lang="de-DE"/>
        </a:p>
      </dgm:t>
    </dgm:pt>
    <dgm:pt modelId="{7B013F48-A347-4202-A285-BE27F10CFCCE}">
      <dgm:prSet phldrT="[Text]"/>
      <dgm:spPr/>
      <dgm:t>
        <a:bodyPr/>
        <a:lstStyle/>
        <a:p>
          <a:r>
            <a:rPr lang="de-DE" dirty="0"/>
            <a:t>Darstellung von Wohnbau- und Potenzialflächen</a:t>
          </a:r>
        </a:p>
      </dgm:t>
    </dgm:pt>
    <dgm:pt modelId="{C6902820-32EE-4540-8E23-860BA7A02089}" type="parTrans" cxnId="{9CABC32D-DDFE-4B41-A3EB-B21C9C504F72}">
      <dgm:prSet/>
      <dgm:spPr/>
      <dgm:t>
        <a:bodyPr/>
        <a:lstStyle/>
        <a:p>
          <a:endParaRPr lang="de-DE"/>
        </a:p>
      </dgm:t>
    </dgm:pt>
    <dgm:pt modelId="{136367A9-27E5-41F0-9BBD-B0497132759E}" type="sibTrans" cxnId="{9CABC32D-DDFE-4B41-A3EB-B21C9C504F72}">
      <dgm:prSet/>
      <dgm:spPr/>
      <dgm:t>
        <a:bodyPr/>
        <a:lstStyle/>
        <a:p>
          <a:endParaRPr lang="de-DE"/>
        </a:p>
      </dgm:t>
    </dgm:pt>
    <dgm:pt modelId="{581AFEF5-0108-4D34-861F-F13962724DD6}">
      <dgm:prSet phldrT="[Text]"/>
      <dgm:spPr/>
      <dgm:t>
        <a:bodyPr/>
        <a:lstStyle/>
        <a:p>
          <a:r>
            <a:rPr lang="de-DE" dirty="0"/>
            <a:t>Bewertung der Potenziale – Prioritätensetzung</a:t>
          </a:r>
        </a:p>
      </dgm:t>
    </dgm:pt>
    <dgm:pt modelId="{A515EBEB-79CD-4145-B7CB-ED351D76B1EC}" type="parTrans" cxnId="{D72BA698-B784-471B-AC7E-292727CCD023}">
      <dgm:prSet/>
      <dgm:spPr/>
      <dgm:t>
        <a:bodyPr/>
        <a:lstStyle/>
        <a:p>
          <a:endParaRPr lang="de-DE"/>
        </a:p>
      </dgm:t>
    </dgm:pt>
    <dgm:pt modelId="{6610F03B-5A06-457D-B4DA-61CCE33B8E0A}" type="sibTrans" cxnId="{D72BA698-B784-471B-AC7E-292727CCD023}">
      <dgm:prSet/>
      <dgm:spPr/>
      <dgm:t>
        <a:bodyPr/>
        <a:lstStyle/>
        <a:p>
          <a:endParaRPr lang="de-DE"/>
        </a:p>
      </dgm:t>
    </dgm:pt>
    <dgm:pt modelId="{1A60F4FA-1FB3-4C5B-9DEC-57039428D7A6}">
      <dgm:prSet phldrT="[Text]"/>
      <dgm:spPr/>
      <dgm:t>
        <a:bodyPr/>
        <a:lstStyle/>
        <a:p>
          <a:r>
            <a:rPr lang="de-DE" dirty="0"/>
            <a:t>Maßnahmen</a:t>
          </a:r>
        </a:p>
      </dgm:t>
    </dgm:pt>
    <dgm:pt modelId="{0A076319-2E09-4AA9-8093-45E5BA341641}" type="parTrans" cxnId="{D3450498-C293-4CF5-8DCB-6640B4B3F7F2}">
      <dgm:prSet/>
      <dgm:spPr/>
      <dgm:t>
        <a:bodyPr/>
        <a:lstStyle/>
        <a:p>
          <a:endParaRPr lang="de-DE"/>
        </a:p>
      </dgm:t>
    </dgm:pt>
    <dgm:pt modelId="{CFB1F673-121E-4696-89B8-50D3FEC5D56A}" type="sibTrans" cxnId="{D3450498-C293-4CF5-8DCB-6640B4B3F7F2}">
      <dgm:prSet/>
      <dgm:spPr/>
      <dgm:t>
        <a:bodyPr/>
        <a:lstStyle/>
        <a:p>
          <a:endParaRPr lang="de-DE"/>
        </a:p>
      </dgm:t>
    </dgm:pt>
    <dgm:pt modelId="{CA801FBA-AD73-4E01-B175-D742D9B5A7F3}">
      <dgm:prSet phldrT="[Text]"/>
      <dgm:spPr/>
      <dgm:t>
        <a:bodyPr/>
        <a:lstStyle/>
        <a:p>
          <a:r>
            <a:rPr lang="de-DE" dirty="0"/>
            <a:t>konkrete Umsetzungs- und Organisationsmöglichkeiten</a:t>
          </a:r>
        </a:p>
      </dgm:t>
    </dgm:pt>
    <dgm:pt modelId="{6B9E2C0D-29DF-470C-8A14-09B18C7D8F58}" type="parTrans" cxnId="{E572CB61-A5A0-4CDD-9B70-ED6247A73A61}">
      <dgm:prSet/>
      <dgm:spPr/>
      <dgm:t>
        <a:bodyPr/>
        <a:lstStyle/>
        <a:p>
          <a:endParaRPr lang="de-DE"/>
        </a:p>
      </dgm:t>
    </dgm:pt>
    <dgm:pt modelId="{0C4B92ED-325A-42D9-B2CB-64D6A5173C2C}" type="sibTrans" cxnId="{E572CB61-A5A0-4CDD-9B70-ED6247A73A61}">
      <dgm:prSet/>
      <dgm:spPr/>
      <dgm:t>
        <a:bodyPr/>
        <a:lstStyle/>
        <a:p>
          <a:endParaRPr lang="de-DE"/>
        </a:p>
      </dgm:t>
    </dgm:pt>
    <dgm:pt modelId="{F70B288E-8E69-4BBC-A31C-EB9024DFA4DC}">
      <dgm:prSet phldrT="[Text]"/>
      <dgm:spPr/>
      <dgm:t>
        <a:bodyPr/>
        <a:lstStyle/>
        <a:p>
          <a:r>
            <a:rPr lang="de-DE" dirty="0"/>
            <a:t>Monitoring</a:t>
          </a:r>
        </a:p>
      </dgm:t>
    </dgm:pt>
    <dgm:pt modelId="{4CF73B12-306F-4D4B-8F04-02AB332AB7FD}" type="parTrans" cxnId="{A201BE65-5D8F-4E5D-BCBE-E0160F76589F}">
      <dgm:prSet/>
      <dgm:spPr/>
      <dgm:t>
        <a:bodyPr/>
        <a:lstStyle/>
        <a:p>
          <a:endParaRPr lang="de-DE"/>
        </a:p>
      </dgm:t>
    </dgm:pt>
    <dgm:pt modelId="{5D3EEB63-B768-473B-A8F8-6C2431750471}" type="sibTrans" cxnId="{A201BE65-5D8F-4E5D-BCBE-E0160F76589F}">
      <dgm:prSet/>
      <dgm:spPr/>
      <dgm:t>
        <a:bodyPr/>
        <a:lstStyle/>
        <a:p>
          <a:endParaRPr lang="de-DE"/>
        </a:p>
      </dgm:t>
    </dgm:pt>
    <dgm:pt modelId="{E152C8B8-6E98-48F7-93AB-C9532FCEDD54}" type="pres">
      <dgm:prSet presAssocID="{EBEB0491-4AC7-404C-A277-4EC9464917BA}" presName="Name0" presStyleCnt="0">
        <dgm:presLayoutVars>
          <dgm:dir/>
          <dgm:animLvl val="lvl"/>
          <dgm:resizeHandles val="exact"/>
        </dgm:presLayoutVars>
      </dgm:prSet>
      <dgm:spPr/>
    </dgm:pt>
    <dgm:pt modelId="{F32175FF-918E-45A7-8B0A-05FCD340BF9D}" type="pres">
      <dgm:prSet presAssocID="{69635B8F-8288-46B5-8673-288C468D680B}" presName="composite" presStyleCnt="0"/>
      <dgm:spPr/>
    </dgm:pt>
    <dgm:pt modelId="{2B9A5317-472B-4D37-B124-9C180BA9B342}" type="pres">
      <dgm:prSet presAssocID="{69635B8F-8288-46B5-8673-288C468D680B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1E7743F0-5A33-45FF-8B8D-E8B6E085CBAA}" type="pres">
      <dgm:prSet presAssocID="{69635B8F-8288-46B5-8673-288C468D680B}" presName="desTx" presStyleLbl="alignAccFollowNode1" presStyleIdx="0" presStyleCnt="3">
        <dgm:presLayoutVars>
          <dgm:bulletEnabled val="1"/>
        </dgm:presLayoutVars>
      </dgm:prSet>
      <dgm:spPr/>
    </dgm:pt>
    <dgm:pt modelId="{BD94B964-3BA5-4E98-866D-341B1370C638}" type="pres">
      <dgm:prSet presAssocID="{8E8E5A24-FE8C-49B9-B2DC-CB4F3BAB74F4}" presName="space" presStyleCnt="0"/>
      <dgm:spPr/>
    </dgm:pt>
    <dgm:pt modelId="{AC621719-EFA2-4D53-9220-0B42540DF3D0}" type="pres">
      <dgm:prSet presAssocID="{511B07D2-3D49-484E-8C11-0502A4B3485F}" presName="composite" presStyleCnt="0"/>
      <dgm:spPr/>
    </dgm:pt>
    <dgm:pt modelId="{17BDDD94-6B55-4E11-9602-76F3D54BBCEF}" type="pres">
      <dgm:prSet presAssocID="{511B07D2-3D49-484E-8C11-0502A4B3485F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0454216A-3302-425A-8EB2-D4CE979E5E54}" type="pres">
      <dgm:prSet presAssocID="{511B07D2-3D49-484E-8C11-0502A4B3485F}" presName="desTx" presStyleLbl="alignAccFollowNode1" presStyleIdx="1" presStyleCnt="3">
        <dgm:presLayoutVars>
          <dgm:bulletEnabled val="1"/>
        </dgm:presLayoutVars>
      </dgm:prSet>
      <dgm:spPr/>
    </dgm:pt>
    <dgm:pt modelId="{027CC6AF-C634-4CCE-82C3-1D380A1729EB}" type="pres">
      <dgm:prSet presAssocID="{4CDEC6C3-6903-40A5-89BA-F0F44D688CF4}" presName="space" presStyleCnt="0"/>
      <dgm:spPr/>
    </dgm:pt>
    <dgm:pt modelId="{8718F7C5-4E92-407D-AF46-E2DEE0424FDD}" type="pres">
      <dgm:prSet presAssocID="{C1180FCF-70E7-437B-BEA1-37D864481CC5}" presName="composite" presStyleCnt="0"/>
      <dgm:spPr/>
    </dgm:pt>
    <dgm:pt modelId="{E4D379BA-A990-4ECE-9976-749C5AC79F70}" type="pres">
      <dgm:prSet presAssocID="{C1180FCF-70E7-437B-BEA1-37D864481CC5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2BDC4855-7785-4ADD-9D51-E1EFB54BEAFD}" type="pres">
      <dgm:prSet presAssocID="{C1180FCF-70E7-437B-BEA1-37D864481CC5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A89F9603-B272-4E9E-9D27-DDB59911D05F}" srcId="{C1180FCF-70E7-437B-BEA1-37D864481CC5}" destId="{D8CBC0AB-BDC4-4799-ABB1-0E212D9AFA53}" srcOrd="1" destOrd="0" parTransId="{4199B18D-4E3A-40B0-A35A-2BA208BFA9E1}" sibTransId="{767B1601-F99C-4418-981B-87889B8DB721}"/>
    <dgm:cxn modelId="{7569BC2A-C7F8-4A83-AF8E-2C51E5CE7809}" type="presOf" srcId="{EBEB0491-4AC7-404C-A277-4EC9464917BA}" destId="{E152C8B8-6E98-48F7-93AB-C9532FCEDD54}" srcOrd="0" destOrd="0" presId="urn:microsoft.com/office/officeart/2005/8/layout/hList1"/>
    <dgm:cxn modelId="{9CABC32D-DDFE-4B41-A3EB-B21C9C504F72}" srcId="{511B07D2-3D49-484E-8C11-0502A4B3485F}" destId="{7B013F48-A347-4202-A285-BE27F10CFCCE}" srcOrd="2" destOrd="0" parTransId="{C6902820-32EE-4540-8E23-860BA7A02089}" sibTransId="{136367A9-27E5-41F0-9BBD-B0497132759E}"/>
    <dgm:cxn modelId="{9DEFC037-D233-4D5B-B5B4-5A969B56993A}" srcId="{511B07D2-3D49-484E-8C11-0502A4B3485F}" destId="{7BC89B1A-E936-42A8-A422-B040D37C5E48}" srcOrd="1" destOrd="0" parTransId="{46A05315-8116-487F-A940-428FFA53046F}" sibTransId="{739F6648-7E63-413F-9C4C-6C7919373298}"/>
    <dgm:cxn modelId="{E0CB3E38-2874-4EA9-A1D6-6EA6C1BAB7D1}" type="presOf" srcId="{69635B8F-8288-46B5-8673-288C468D680B}" destId="{2B9A5317-472B-4D37-B124-9C180BA9B342}" srcOrd="0" destOrd="0" presId="urn:microsoft.com/office/officeart/2005/8/layout/hList1"/>
    <dgm:cxn modelId="{6A63E93A-F1D9-40EB-AB15-782A4501361F}" srcId="{EBEB0491-4AC7-404C-A277-4EC9464917BA}" destId="{C1180FCF-70E7-437B-BEA1-37D864481CC5}" srcOrd="2" destOrd="0" parTransId="{C2314F4E-55AD-448B-AF97-D9FEB887050C}" sibTransId="{C96331FB-0CD2-4888-A094-40D9A4B87353}"/>
    <dgm:cxn modelId="{03402B5F-4350-40AC-81BC-4CCD94E157AE}" type="presOf" srcId="{48BFE89B-B06D-402B-874F-9C9AEBDF9FA8}" destId="{2BDC4855-7785-4ADD-9D51-E1EFB54BEAFD}" srcOrd="0" destOrd="0" presId="urn:microsoft.com/office/officeart/2005/8/layout/hList1"/>
    <dgm:cxn modelId="{E572CB61-A5A0-4CDD-9B70-ED6247A73A61}" srcId="{C1180FCF-70E7-437B-BEA1-37D864481CC5}" destId="{CA801FBA-AD73-4E01-B175-D742D9B5A7F3}" srcOrd="3" destOrd="0" parTransId="{6B9E2C0D-29DF-470C-8A14-09B18C7D8F58}" sibTransId="{0C4B92ED-325A-42D9-B2CB-64D6A5173C2C}"/>
    <dgm:cxn modelId="{357F1944-6603-4AFC-8646-757932E2E985}" type="presOf" srcId="{581AFEF5-0108-4D34-861F-F13962724DD6}" destId="{0454216A-3302-425A-8EB2-D4CE979E5E54}" srcOrd="0" destOrd="3" presId="urn:microsoft.com/office/officeart/2005/8/layout/hList1"/>
    <dgm:cxn modelId="{A201BE65-5D8F-4E5D-BCBE-E0160F76589F}" srcId="{C1180FCF-70E7-437B-BEA1-37D864481CC5}" destId="{F70B288E-8E69-4BBC-A31C-EB9024DFA4DC}" srcOrd="4" destOrd="0" parTransId="{4CF73B12-306F-4D4B-8F04-02AB332AB7FD}" sibTransId="{5D3EEB63-B768-473B-A8F8-6C2431750471}"/>
    <dgm:cxn modelId="{1CA1BA46-5B10-4445-84FF-1CD4F1E391C9}" srcId="{EBEB0491-4AC7-404C-A277-4EC9464917BA}" destId="{511B07D2-3D49-484E-8C11-0502A4B3485F}" srcOrd="1" destOrd="0" parTransId="{C27744E6-9E79-4E34-8C71-46D38B122B5F}" sibTransId="{4CDEC6C3-6903-40A5-89BA-F0F44D688CF4}"/>
    <dgm:cxn modelId="{92CA9B70-74FD-442C-BCBD-12CD246D0490}" srcId="{C1180FCF-70E7-437B-BEA1-37D864481CC5}" destId="{48BFE89B-B06D-402B-874F-9C9AEBDF9FA8}" srcOrd="0" destOrd="0" parTransId="{17A10666-7F64-4093-A810-13348DC1DBD8}" sibTransId="{622C99A1-4224-411B-BA71-573029DBD2F4}"/>
    <dgm:cxn modelId="{8BF8A181-188E-4595-93C5-F16C4ADC7EBD}" srcId="{511B07D2-3D49-484E-8C11-0502A4B3485F}" destId="{79663972-3648-4858-9A7D-8C54C22D2996}" srcOrd="0" destOrd="0" parTransId="{0FCE40B3-B121-403A-8E71-28B0C5267248}" sibTransId="{443FAF9A-6661-4BB1-9B45-2CB8EDE20574}"/>
    <dgm:cxn modelId="{89B94A91-8FFD-4BE5-A3A1-B420F344E9DB}" type="presOf" srcId="{79663972-3648-4858-9A7D-8C54C22D2996}" destId="{0454216A-3302-425A-8EB2-D4CE979E5E54}" srcOrd="0" destOrd="0" presId="urn:microsoft.com/office/officeart/2005/8/layout/hList1"/>
    <dgm:cxn modelId="{D3450498-C293-4CF5-8DCB-6640B4B3F7F2}" srcId="{C1180FCF-70E7-437B-BEA1-37D864481CC5}" destId="{1A60F4FA-1FB3-4C5B-9DEC-57039428D7A6}" srcOrd="2" destOrd="0" parTransId="{0A076319-2E09-4AA9-8093-45E5BA341641}" sibTransId="{CFB1F673-121E-4696-89B8-50D3FEC5D56A}"/>
    <dgm:cxn modelId="{D72BA698-B784-471B-AC7E-292727CCD023}" srcId="{511B07D2-3D49-484E-8C11-0502A4B3485F}" destId="{581AFEF5-0108-4D34-861F-F13962724DD6}" srcOrd="3" destOrd="0" parTransId="{A515EBEB-79CD-4145-B7CB-ED351D76B1EC}" sibTransId="{6610F03B-5A06-457D-B4DA-61CCE33B8E0A}"/>
    <dgm:cxn modelId="{9C5B579E-D0A5-4C92-B039-D783504EE37B}" type="presOf" srcId="{C1180FCF-70E7-437B-BEA1-37D864481CC5}" destId="{E4D379BA-A990-4ECE-9976-749C5AC79F70}" srcOrd="0" destOrd="0" presId="urn:microsoft.com/office/officeart/2005/8/layout/hList1"/>
    <dgm:cxn modelId="{42777C9F-D5A0-48F7-98BC-4976F5D71DD6}" srcId="{69635B8F-8288-46B5-8673-288C468D680B}" destId="{85C7AEA7-4023-4F61-A698-B19865CF5808}" srcOrd="1" destOrd="0" parTransId="{7F80922B-F7E4-4552-8E46-29A78DF022D1}" sibTransId="{48838174-CAF6-434E-AE62-7CC5A9EF7F73}"/>
    <dgm:cxn modelId="{E1E4BDA8-9D42-4CD3-821B-46C1093C578E}" type="presOf" srcId="{D8CBC0AB-BDC4-4799-ABB1-0E212D9AFA53}" destId="{2BDC4855-7785-4ADD-9D51-E1EFB54BEAFD}" srcOrd="0" destOrd="1" presId="urn:microsoft.com/office/officeart/2005/8/layout/hList1"/>
    <dgm:cxn modelId="{B1BD5EC4-B8C3-4438-93E3-1DE9CE55E116}" type="presOf" srcId="{7B013F48-A347-4202-A285-BE27F10CFCCE}" destId="{0454216A-3302-425A-8EB2-D4CE979E5E54}" srcOrd="0" destOrd="2" presId="urn:microsoft.com/office/officeart/2005/8/layout/hList1"/>
    <dgm:cxn modelId="{CCE4B1C4-5040-4A50-B0B4-FC9B206F31DB}" type="presOf" srcId="{CA801FBA-AD73-4E01-B175-D742D9B5A7F3}" destId="{2BDC4855-7785-4ADD-9D51-E1EFB54BEAFD}" srcOrd="0" destOrd="3" presId="urn:microsoft.com/office/officeart/2005/8/layout/hList1"/>
    <dgm:cxn modelId="{869E32DA-FC67-4D79-BC8A-82D2B5FE6EC5}" type="presOf" srcId="{7BC89B1A-E936-42A8-A422-B040D37C5E48}" destId="{0454216A-3302-425A-8EB2-D4CE979E5E54}" srcOrd="0" destOrd="1" presId="urn:microsoft.com/office/officeart/2005/8/layout/hList1"/>
    <dgm:cxn modelId="{3A91FADC-0C0E-4AE4-A322-88B0EFF013E7}" srcId="{69635B8F-8288-46B5-8673-288C468D680B}" destId="{50198E21-6F71-4E6B-BEA7-AED9A665B21E}" srcOrd="0" destOrd="0" parTransId="{8DB30D8A-87AA-4F97-9B6A-6627B22D190F}" sibTransId="{E0BA515E-3977-4B63-A010-B914116C4D28}"/>
    <dgm:cxn modelId="{3B618BDE-BA6B-4D7A-9E3A-4FD75E816687}" type="presOf" srcId="{50198E21-6F71-4E6B-BEA7-AED9A665B21E}" destId="{1E7743F0-5A33-45FF-8B8D-E8B6E085CBAA}" srcOrd="0" destOrd="0" presId="urn:microsoft.com/office/officeart/2005/8/layout/hList1"/>
    <dgm:cxn modelId="{529C62E5-739D-4713-99E7-EE76C2D6267E}" type="presOf" srcId="{511B07D2-3D49-484E-8C11-0502A4B3485F}" destId="{17BDDD94-6B55-4E11-9602-76F3D54BBCEF}" srcOrd="0" destOrd="0" presId="urn:microsoft.com/office/officeart/2005/8/layout/hList1"/>
    <dgm:cxn modelId="{901824EF-E549-47BA-8159-A1B60D1DAD53}" srcId="{EBEB0491-4AC7-404C-A277-4EC9464917BA}" destId="{69635B8F-8288-46B5-8673-288C468D680B}" srcOrd="0" destOrd="0" parTransId="{01F9C7FA-B830-4DE8-BF07-3EFDBC4EE4AC}" sibTransId="{8E8E5A24-FE8C-49B9-B2DC-CB4F3BAB74F4}"/>
    <dgm:cxn modelId="{7AABCFF4-4290-4174-A590-C05014CAD559}" type="presOf" srcId="{F70B288E-8E69-4BBC-A31C-EB9024DFA4DC}" destId="{2BDC4855-7785-4ADD-9D51-E1EFB54BEAFD}" srcOrd="0" destOrd="4" presId="urn:microsoft.com/office/officeart/2005/8/layout/hList1"/>
    <dgm:cxn modelId="{CF9C20F9-3520-4CD6-9016-1EDB95EA36DD}" type="presOf" srcId="{1A60F4FA-1FB3-4C5B-9DEC-57039428D7A6}" destId="{2BDC4855-7785-4ADD-9D51-E1EFB54BEAFD}" srcOrd="0" destOrd="2" presId="urn:microsoft.com/office/officeart/2005/8/layout/hList1"/>
    <dgm:cxn modelId="{726BC4FA-B2CF-4849-9236-84667011BF7F}" type="presOf" srcId="{85C7AEA7-4023-4F61-A698-B19865CF5808}" destId="{1E7743F0-5A33-45FF-8B8D-E8B6E085CBAA}" srcOrd="0" destOrd="1" presId="urn:microsoft.com/office/officeart/2005/8/layout/hList1"/>
    <dgm:cxn modelId="{A3FA29F4-3273-4BDB-9E07-9FFFD0431CEA}" type="presParOf" srcId="{E152C8B8-6E98-48F7-93AB-C9532FCEDD54}" destId="{F32175FF-918E-45A7-8B0A-05FCD340BF9D}" srcOrd="0" destOrd="0" presId="urn:microsoft.com/office/officeart/2005/8/layout/hList1"/>
    <dgm:cxn modelId="{CF0CAC75-C53D-4011-B4D7-EB13A69CC557}" type="presParOf" srcId="{F32175FF-918E-45A7-8B0A-05FCD340BF9D}" destId="{2B9A5317-472B-4D37-B124-9C180BA9B342}" srcOrd="0" destOrd="0" presId="urn:microsoft.com/office/officeart/2005/8/layout/hList1"/>
    <dgm:cxn modelId="{7DCCF5C6-7D9D-466E-BEEB-75533E7FC05B}" type="presParOf" srcId="{F32175FF-918E-45A7-8B0A-05FCD340BF9D}" destId="{1E7743F0-5A33-45FF-8B8D-E8B6E085CBAA}" srcOrd="1" destOrd="0" presId="urn:microsoft.com/office/officeart/2005/8/layout/hList1"/>
    <dgm:cxn modelId="{21C4EE8F-036F-4628-BE28-F12E01A8B70B}" type="presParOf" srcId="{E152C8B8-6E98-48F7-93AB-C9532FCEDD54}" destId="{BD94B964-3BA5-4E98-866D-341B1370C638}" srcOrd="1" destOrd="0" presId="urn:microsoft.com/office/officeart/2005/8/layout/hList1"/>
    <dgm:cxn modelId="{20877BB6-D965-41E2-A8E0-F4247A9E744E}" type="presParOf" srcId="{E152C8B8-6E98-48F7-93AB-C9532FCEDD54}" destId="{AC621719-EFA2-4D53-9220-0B42540DF3D0}" srcOrd="2" destOrd="0" presId="urn:microsoft.com/office/officeart/2005/8/layout/hList1"/>
    <dgm:cxn modelId="{6D114726-AA38-40AE-8DB7-5BB4A7677DC9}" type="presParOf" srcId="{AC621719-EFA2-4D53-9220-0B42540DF3D0}" destId="{17BDDD94-6B55-4E11-9602-76F3D54BBCEF}" srcOrd="0" destOrd="0" presId="urn:microsoft.com/office/officeart/2005/8/layout/hList1"/>
    <dgm:cxn modelId="{2C2F9CEB-116E-4FD8-8FD1-DA9476A270C8}" type="presParOf" srcId="{AC621719-EFA2-4D53-9220-0B42540DF3D0}" destId="{0454216A-3302-425A-8EB2-D4CE979E5E54}" srcOrd="1" destOrd="0" presId="urn:microsoft.com/office/officeart/2005/8/layout/hList1"/>
    <dgm:cxn modelId="{BB387512-3B2D-4C33-90AC-D25A8E19C3D4}" type="presParOf" srcId="{E152C8B8-6E98-48F7-93AB-C9532FCEDD54}" destId="{027CC6AF-C634-4CCE-82C3-1D380A1729EB}" srcOrd="3" destOrd="0" presId="urn:microsoft.com/office/officeart/2005/8/layout/hList1"/>
    <dgm:cxn modelId="{DFC14998-E8FA-4E52-8FDC-989DADE05CE9}" type="presParOf" srcId="{E152C8B8-6E98-48F7-93AB-C9532FCEDD54}" destId="{8718F7C5-4E92-407D-AF46-E2DEE0424FDD}" srcOrd="4" destOrd="0" presId="urn:microsoft.com/office/officeart/2005/8/layout/hList1"/>
    <dgm:cxn modelId="{71B7E7F2-8613-49C1-A7D3-207515521023}" type="presParOf" srcId="{8718F7C5-4E92-407D-AF46-E2DEE0424FDD}" destId="{E4D379BA-A990-4ECE-9976-749C5AC79F70}" srcOrd="0" destOrd="0" presId="urn:microsoft.com/office/officeart/2005/8/layout/hList1"/>
    <dgm:cxn modelId="{57DD17A8-A5C0-423E-8E26-3367DE848011}" type="presParOf" srcId="{8718F7C5-4E92-407D-AF46-E2DEE0424FDD}" destId="{2BDC4855-7785-4ADD-9D51-E1EFB54BEAF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C2A85C-AE8C-42F7-B6F2-517F4F69D834}">
      <dsp:nvSpPr>
        <dsp:cNvPr id="0" name=""/>
        <dsp:cNvSpPr/>
      </dsp:nvSpPr>
      <dsp:spPr>
        <a:xfrm>
          <a:off x="0" y="303808"/>
          <a:ext cx="60960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B10CAF-685E-4E6E-A16E-01A607A5E0C9}">
      <dsp:nvSpPr>
        <dsp:cNvPr id="0" name=""/>
        <dsp:cNvSpPr/>
      </dsp:nvSpPr>
      <dsp:spPr>
        <a:xfrm>
          <a:off x="304800" y="7539"/>
          <a:ext cx="4267200" cy="6789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1. Einführung</a:t>
          </a:r>
        </a:p>
      </dsp:txBody>
      <dsp:txXfrm>
        <a:off x="337944" y="40683"/>
        <a:ext cx="4200912" cy="612672"/>
      </dsp:txXfrm>
    </dsp:sp>
    <dsp:sp modelId="{23732854-DD5C-4222-9DC1-1281A6976FD3}">
      <dsp:nvSpPr>
        <dsp:cNvPr id="0" name=""/>
        <dsp:cNvSpPr/>
      </dsp:nvSpPr>
      <dsp:spPr>
        <a:xfrm>
          <a:off x="0" y="1390300"/>
          <a:ext cx="60960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3855D3-F405-4BFA-B6B6-30E07230EE3E}">
      <dsp:nvSpPr>
        <dsp:cNvPr id="0" name=""/>
        <dsp:cNvSpPr/>
      </dsp:nvSpPr>
      <dsp:spPr>
        <a:xfrm>
          <a:off x="304800" y="1050819"/>
          <a:ext cx="4267200" cy="678960"/>
        </a:xfrm>
        <a:prstGeom prst="roundRect">
          <a:avLst/>
        </a:prstGeom>
        <a:solidFill>
          <a:schemeClr val="accent5">
            <a:hueOff val="-1032173"/>
            <a:satOff val="10348"/>
            <a:lumOff val="-7190"/>
            <a:alphaOff val="0"/>
          </a:schemeClr>
        </a:soli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2. Beispiele aus anderen Kommunen</a:t>
          </a:r>
        </a:p>
      </dsp:txBody>
      <dsp:txXfrm>
        <a:off x="337944" y="1083963"/>
        <a:ext cx="4200912" cy="612672"/>
      </dsp:txXfrm>
    </dsp:sp>
    <dsp:sp modelId="{C1863E4A-4D5F-4D50-8370-4C4D99F272D7}">
      <dsp:nvSpPr>
        <dsp:cNvPr id="0" name=""/>
        <dsp:cNvSpPr/>
      </dsp:nvSpPr>
      <dsp:spPr>
        <a:xfrm>
          <a:off x="0" y="2433580"/>
          <a:ext cx="60960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3EF842-415E-417C-A596-5A3DE3AE3F22}">
      <dsp:nvSpPr>
        <dsp:cNvPr id="0" name=""/>
        <dsp:cNvSpPr/>
      </dsp:nvSpPr>
      <dsp:spPr>
        <a:xfrm>
          <a:off x="304800" y="2094100"/>
          <a:ext cx="4267200" cy="678960"/>
        </a:xfrm>
        <a:prstGeom prst="roundRect">
          <a:avLst/>
        </a:prstGeom>
        <a:solidFill>
          <a:schemeClr val="accent5">
            <a:hueOff val="-2064345"/>
            <a:satOff val="20696"/>
            <a:lumOff val="-14379"/>
            <a:alphaOff val="0"/>
          </a:schemeClr>
        </a:soli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3. Wohnraumversorgungskonzept für Frankenthal</a:t>
          </a:r>
        </a:p>
      </dsp:txBody>
      <dsp:txXfrm>
        <a:off x="337944" y="2127244"/>
        <a:ext cx="4200912" cy="612672"/>
      </dsp:txXfrm>
    </dsp:sp>
    <dsp:sp modelId="{67BC6FDE-7CFD-4A28-9916-860C0A201971}">
      <dsp:nvSpPr>
        <dsp:cNvPr id="0" name=""/>
        <dsp:cNvSpPr/>
      </dsp:nvSpPr>
      <dsp:spPr>
        <a:xfrm>
          <a:off x="0" y="3476860"/>
          <a:ext cx="60960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E2E139-DC37-423B-9EDB-6671EB0800EB}">
      <dsp:nvSpPr>
        <dsp:cNvPr id="0" name=""/>
        <dsp:cNvSpPr/>
      </dsp:nvSpPr>
      <dsp:spPr>
        <a:xfrm>
          <a:off x="304800" y="3137380"/>
          <a:ext cx="4267200" cy="678960"/>
        </a:xfrm>
        <a:prstGeom prst="roundRect">
          <a:avLst/>
        </a:prstGeom>
        <a:solidFill>
          <a:schemeClr val="accent5">
            <a:hueOff val="-3096518"/>
            <a:satOff val="31044"/>
            <a:lumOff val="-21569"/>
            <a:alphaOff val="0"/>
          </a:schemeClr>
        </a:soli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4. Anfragen der Fraktionen</a:t>
          </a:r>
        </a:p>
      </dsp:txBody>
      <dsp:txXfrm>
        <a:off x="337944" y="3170524"/>
        <a:ext cx="4200912" cy="61267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97EB0F-FBD8-4671-B252-EAA7C920A91A}">
      <dsp:nvSpPr>
        <dsp:cNvPr id="0" name=""/>
        <dsp:cNvSpPr/>
      </dsp:nvSpPr>
      <dsp:spPr>
        <a:xfrm>
          <a:off x="1742166" y="36008"/>
          <a:ext cx="980159" cy="637103"/>
        </a:xfrm>
        <a:prstGeom prst="round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0"/>
                <a:tint val="90000"/>
              </a:schemeClr>
            </a:gs>
            <a:gs pos="48000">
              <a:schemeClr val="accent6">
                <a:alpha val="90000"/>
                <a:hueOff val="0"/>
                <a:satOff val="0"/>
                <a:lumOff val="0"/>
                <a:alphaOff val="0"/>
                <a:tint val="54000"/>
                <a:satMod val="14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0"/>
                <a:tint val="24000"/>
                <a:satMod val="260000"/>
              </a:schemeClr>
            </a:gs>
          </a:gsLst>
          <a:lin ang="16200000" scaled="1"/>
        </a:gradFill>
        <a:ln>
          <a:noFill/>
        </a:ln>
        <a:effectLst>
          <a:outerShdw blurRad="63500" dist="12700" dir="5400000" sx="102000" sy="102000" rotWithShape="0">
            <a:srgbClr val="000000">
              <a:alpha val="32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800" b="1" kern="1200" dirty="0"/>
            <a:t>lokale Wohnungs-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800" b="1" kern="1200" dirty="0"/>
            <a:t>unternehmen</a:t>
          </a:r>
        </a:p>
      </dsp:txBody>
      <dsp:txXfrm>
        <a:off x="1773267" y="67109"/>
        <a:ext cx="917957" cy="574901"/>
      </dsp:txXfrm>
    </dsp:sp>
    <dsp:sp modelId="{1C2F6DED-61D4-42DC-A5C4-3688DA31EC32}">
      <dsp:nvSpPr>
        <dsp:cNvPr id="0" name=""/>
        <dsp:cNvSpPr/>
      </dsp:nvSpPr>
      <dsp:spPr>
        <a:xfrm>
          <a:off x="960205" y="374029"/>
          <a:ext cx="2548573" cy="2548573"/>
        </a:xfrm>
        <a:custGeom>
          <a:avLst/>
          <a:gdLst/>
          <a:ahLst/>
          <a:cxnLst/>
          <a:rect l="0" t="0" r="0" b="0"/>
          <a:pathLst>
            <a:path>
              <a:moveTo>
                <a:pt x="1768314" y="99662"/>
              </a:moveTo>
              <a:arcTo wR="1274286" hR="1274286" stAng="17568649" swAng="1796191"/>
            </a:path>
          </a:pathLst>
        </a:custGeom>
        <a:noFill/>
        <a:ln w="12700" cap="flat" cmpd="sng" algn="ctr">
          <a:solidFill>
            <a:schemeClr val="accent6">
              <a:shade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3DA890-0000-474D-9957-ECC0FA6E475D}">
      <dsp:nvSpPr>
        <dsp:cNvPr id="0" name=""/>
        <dsp:cNvSpPr/>
      </dsp:nvSpPr>
      <dsp:spPr>
        <a:xfrm>
          <a:off x="2918082" y="882304"/>
          <a:ext cx="980159" cy="637103"/>
        </a:xfrm>
        <a:prstGeom prst="round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10000"/>
                <a:tint val="90000"/>
              </a:schemeClr>
            </a:gs>
            <a:gs pos="48000">
              <a:schemeClr val="accent6">
                <a:alpha val="90000"/>
                <a:hueOff val="0"/>
                <a:satOff val="0"/>
                <a:lumOff val="0"/>
                <a:alphaOff val="-10000"/>
                <a:tint val="54000"/>
                <a:satMod val="14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10000"/>
                <a:tint val="24000"/>
                <a:satMod val="260000"/>
              </a:schemeClr>
            </a:gs>
          </a:gsLst>
          <a:lin ang="16200000" scaled="1"/>
        </a:gradFill>
        <a:ln>
          <a:noFill/>
        </a:ln>
        <a:effectLst>
          <a:outerShdw blurRad="63500" dist="12700" dir="5400000" sx="102000" sy="102000" rotWithShape="0">
            <a:srgbClr val="000000">
              <a:alpha val="32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800" b="1" kern="1200" dirty="0"/>
            <a:t>Makler Bauträger</a:t>
          </a:r>
        </a:p>
      </dsp:txBody>
      <dsp:txXfrm>
        <a:off x="2949183" y="913405"/>
        <a:ext cx="917957" cy="574901"/>
      </dsp:txXfrm>
    </dsp:sp>
    <dsp:sp modelId="{6B939EF1-4C13-40F0-9F23-FF5FD3BD3F4C}">
      <dsp:nvSpPr>
        <dsp:cNvPr id="0" name=""/>
        <dsp:cNvSpPr/>
      </dsp:nvSpPr>
      <dsp:spPr>
        <a:xfrm>
          <a:off x="921957" y="320345"/>
          <a:ext cx="2548573" cy="2548573"/>
        </a:xfrm>
        <a:custGeom>
          <a:avLst/>
          <a:gdLst/>
          <a:ahLst/>
          <a:cxnLst/>
          <a:rect l="0" t="0" r="0" b="0"/>
          <a:pathLst>
            <a:path>
              <a:moveTo>
                <a:pt x="2546807" y="1207215"/>
              </a:moveTo>
              <a:arcTo wR="1274286" hR="1274286" stAng="21418972" swAng="2198335"/>
            </a:path>
          </a:pathLst>
        </a:custGeom>
        <a:noFill/>
        <a:ln w="12700" cap="flat" cmpd="sng" algn="ctr">
          <a:solidFill>
            <a:schemeClr val="accent6">
              <a:shade val="90000"/>
              <a:hueOff val="-78755"/>
              <a:satOff val="-10563"/>
              <a:lumOff val="1052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A568EF-F61B-4925-81E7-7F549ED67105}">
      <dsp:nvSpPr>
        <dsp:cNvPr id="0" name=""/>
        <dsp:cNvSpPr/>
      </dsp:nvSpPr>
      <dsp:spPr>
        <a:xfrm>
          <a:off x="2455171" y="2307000"/>
          <a:ext cx="980159" cy="637103"/>
        </a:xfrm>
        <a:prstGeom prst="round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20000"/>
                <a:tint val="90000"/>
              </a:schemeClr>
            </a:gs>
            <a:gs pos="48000">
              <a:schemeClr val="accent6">
                <a:alpha val="90000"/>
                <a:hueOff val="0"/>
                <a:satOff val="0"/>
                <a:lumOff val="0"/>
                <a:alphaOff val="-20000"/>
                <a:tint val="54000"/>
                <a:satMod val="14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20000"/>
                <a:tint val="24000"/>
                <a:satMod val="260000"/>
              </a:schemeClr>
            </a:gs>
          </a:gsLst>
          <a:lin ang="16200000" scaled="1"/>
        </a:gradFill>
        <a:ln>
          <a:noFill/>
        </a:ln>
        <a:effectLst>
          <a:outerShdw blurRad="63500" dist="12700" dir="5400000" sx="102000" sy="102000" rotWithShape="0">
            <a:srgbClr val="000000">
              <a:alpha val="32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800" b="1" kern="1200" dirty="0"/>
            <a:t>Projektentwickler</a:t>
          </a:r>
        </a:p>
      </dsp:txBody>
      <dsp:txXfrm>
        <a:off x="2486272" y="2338101"/>
        <a:ext cx="917957" cy="574901"/>
      </dsp:txXfrm>
    </dsp:sp>
    <dsp:sp modelId="{287225FC-DE43-4FFE-B43C-5269BCED7022}">
      <dsp:nvSpPr>
        <dsp:cNvPr id="0" name=""/>
        <dsp:cNvSpPr/>
      </dsp:nvSpPr>
      <dsp:spPr>
        <a:xfrm>
          <a:off x="921957" y="320345"/>
          <a:ext cx="2548573" cy="2548573"/>
        </a:xfrm>
        <a:custGeom>
          <a:avLst/>
          <a:gdLst/>
          <a:ahLst/>
          <a:cxnLst/>
          <a:rect l="0" t="0" r="0" b="0"/>
          <a:pathLst>
            <a:path>
              <a:moveTo>
                <a:pt x="1530451" y="2522559"/>
              </a:moveTo>
              <a:arcTo wR="1274286" hR="1274286" stAng="4704181" swAng="747163"/>
            </a:path>
          </a:pathLst>
        </a:custGeom>
        <a:noFill/>
        <a:ln w="12700" cap="flat" cmpd="sng" algn="ctr">
          <a:solidFill>
            <a:schemeClr val="accent6">
              <a:shade val="90000"/>
              <a:hueOff val="-157509"/>
              <a:satOff val="-21127"/>
              <a:lumOff val="2104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B215A9-E9B2-44A5-96C2-D3603244F253}">
      <dsp:nvSpPr>
        <dsp:cNvPr id="0" name=""/>
        <dsp:cNvSpPr/>
      </dsp:nvSpPr>
      <dsp:spPr>
        <a:xfrm>
          <a:off x="720081" y="2307000"/>
          <a:ext cx="1454311" cy="637103"/>
        </a:xfrm>
        <a:prstGeom prst="round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30000"/>
                <a:tint val="90000"/>
              </a:schemeClr>
            </a:gs>
            <a:gs pos="48000">
              <a:schemeClr val="accent6">
                <a:alpha val="90000"/>
                <a:hueOff val="0"/>
                <a:satOff val="0"/>
                <a:lumOff val="0"/>
                <a:alphaOff val="-30000"/>
                <a:tint val="54000"/>
                <a:satMod val="14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30000"/>
                <a:tint val="24000"/>
                <a:satMod val="260000"/>
              </a:schemeClr>
            </a:gs>
          </a:gsLst>
          <a:lin ang="16200000" scaled="1"/>
        </a:gradFill>
        <a:ln>
          <a:noFill/>
        </a:ln>
        <a:effectLst>
          <a:outerShdw blurRad="63500" dist="12700" dir="5400000" sx="102000" sy="102000" rotWithShape="0">
            <a:srgbClr val="000000">
              <a:alpha val="32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800" b="1" kern="1200" dirty="0"/>
            <a:t>Grundeigentümerverband Mietervereine</a:t>
          </a:r>
        </a:p>
      </dsp:txBody>
      <dsp:txXfrm>
        <a:off x="751182" y="2338101"/>
        <a:ext cx="1392109" cy="574901"/>
      </dsp:txXfrm>
    </dsp:sp>
    <dsp:sp modelId="{ECC7CCA6-9B86-435E-A69D-1AFAEE1C039C}">
      <dsp:nvSpPr>
        <dsp:cNvPr id="0" name=""/>
        <dsp:cNvSpPr/>
      </dsp:nvSpPr>
      <dsp:spPr>
        <a:xfrm>
          <a:off x="868960" y="247444"/>
          <a:ext cx="2548573" cy="2548573"/>
        </a:xfrm>
        <a:custGeom>
          <a:avLst/>
          <a:gdLst/>
          <a:ahLst/>
          <a:cxnLst/>
          <a:rect l="0" t="0" r="0" b="0"/>
          <a:pathLst>
            <a:path>
              <a:moveTo>
                <a:pt x="265705" y="2053113"/>
              </a:moveTo>
              <a:arcTo wR="1274286" hR="1274286" stAng="8539479" swAng="2196768"/>
            </a:path>
          </a:pathLst>
        </a:custGeom>
        <a:noFill/>
        <a:ln w="12700" cap="flat" cmpd="sng" algn="ctr">
          <a:solidFill>
            <a:schemeClr val="accent6">
              <a:shade val="90000"/>
              <a:hueOff val="-236264"/>
              <a:satOff val="-31690"/>
              <a:lumOff val="3157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B243FA-89D3-4E46-8F03-9F28A02EC40E}">
      <dsp:nvSpPr>
        <dsp:cNvPr id="0" name=""/>
        <dsp:cNvSpPr/>
      </dsp:nvSpPr>
      <dsp:spPr>
        <a:xfrm>
          <a:off x="432050" y="900098"/>
          <a:ext cx="980159" cy="637103"/>
        </a:xfrm>
        <a:prstGeom prst="round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40000"/>
                <a:tint val="90000"/>
              </a:schemeClr>
            </a:gs>
            <a:gs pos="48000">
              <a:schemeClr val="accent6">
                <a:alpha val="90000"/>
                <a:hueOff val="0"/>
                <a:satOff val="0"/>
                <a:lumOff val="0"/>
                <a:alphaOff val="-40000"/>
                <a:tint val="54000"/>
                <a:satMod val="14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40000"/>
                <a:tint val="24000"/>
                <a:satMod val="260000"/>
              </a:schemeClr>
            </a:gs>
          </a:gsLst>
          <a:lin ang="16200000" scaled="1"/>
        </a:gradFill>
        <a:ln>
          <a:noFill/>
        </a:ln>
        <a:effectLst>
          <a:outerShdw blurRad="63500" dist="12700" dir="5400000" sx="102000" sy="102000" rotWithShape="0">
            <a:srgbClr val="000000">
              <a:alpha val="32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800" b="1" kern="1200" dirty="0"/>
            <a:t>Banken Sparkassen</a:t>
          </a:r>
        </a:p>
      </dsp:txBody>
      <dsp:txXfrm>
        <a:off x="463151" y="931199"/>
        <a:ext cx="917957" cy="574901"/>
      </dsp:txXfrm>
    </dsp:sp>
    <dsp:sp modelId="{CA3E57B1-6F62-4C1C-8C75-FC32FBB6A920}">
      <dsp:nvSpPr>
        <dsp:cNvPr id="0" name=""/>
        <dsp:cNvSpPr/>
      </dsp:nvSpPr>
      <dsp:spPr>
        <a:xfrm>
          <a:off x="805894" y="394476"/>
          <a:ext cx="2548573" cy="2548573"/>
        </a:xfrm>
        <a:custGeom>
          <a:avLst/>
          <a:gdLst/>
          <a:ahLst/>
          <a:cxnLst/>
          <a:rect l="0" t="0" r="0" b="0"/>
          <a:pathLst>
            <a:path>
              <a:moveTo>
                <a:pt x="262904" y="499101"/>
              </a:moveTo>
              <a:arcTo wR="1274286" hR="1274286" stAng="13048127" swAng="2206825"/>
            </a:path>
          </a:pathLst>
        </a:custGeom>
        <a:noFill/>
        <a:ln w="12700" cap="flat" cmpd="sng" algn="ctr">
          <a:solidFill>
            <a:schemeClr val="accent6">
              <a:shade val="90000"/>
              <a:hueOff val="-315018"/>
              <a:satOff val="-42254"/>
              <a:lumOff val="4209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166C01-713E-4976-B632-227829C69537}">
      <dsp:nvSpPr>
        <dsp:cNvPr id="0" name=""/>
        <dsp:cNvSpPr/>
      </dsp:nvSpPr>
      <dsp:spPr>
        <a:xfrm>
          <a:off x="1921168" y="989"/>
          <a:ext cx="1414246" cy="919260"/>
        </a:xfrm>
        <a:prstGeom prst="round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0"/>
                <a:tint val="90000"/>
              </a:schemeClr>
            </a:gs>
            <a:gs pos="48000">
              <a:schemeClr val="accent6">
                <a:alpha val="90000"/>
                <a:hueOff val="0"/>
                <a:satOff val="0"/>
                <a:lumOff val="0"/>
                <a:alphaOff val="0"/>
                <a:tint val="54000"/>
                <a:satMod val="14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0"/>
                <a:tint val="24000"/>
                <a:satMod val="260000"/>
              </a:schemeClr>
            </a:gs>
          </a:gsLst>
          <a:lin ang="16200000" scaled="1"/>
        </a:gradFill>
        <a:ln>
          <a:noFill/>
        </a:ln>
        <a:effectLst>
          <a:outerShdw blurRad="63500" dist="12700" dir="5400000" sx="102000" sy="102000" rotWithShape="0">
            <a:srgbClr val="000000">
              <a:alpha val="32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900" b="1" kern="1200" dirty="0"/>
            <a:t>Kommunale Spitzenverbände</a:t>
          </a:r>
          <a:endParaRPr lang="de-DE" sz="900" kern="1200" dirty="0"/>
        </a:p>
      </dsp:txBody>
      <dsp:txXfrm>
        <a:off x="1966043" y="45864"/>
        <a:ext cx="1324496" cy="829510"/>
      </dsp:txXfrm>
    </dsp:sp>
    <dsp:sp modelId="{7CB62B47-2587-4668-8C06-FD589D40DFD5}">
      <dsp:nvSpPr>
        <dsp:cNvPr id="0" name=""/>
        <dsp:cNvSpPr/>
      </dsp:nvSpPr>
      <dsp:spPr>
        <a:xfrm>
          <a:off x="1108691" y="460619"/>
          <a:ext cx="3039200" cy="3039200"/>
        </a:xfrm>
        <a:custGeom>
          <a:avLst/>
          <a:gdLst/>
          <a:ahLst/>
          <a:cxnLst/>
          <a:rect l="0" t="0" r="0" b="0"/>
          <a:pathLst>
            <a:path>
              <a:moveTo>
                <a:pt x="2236924" y="179961"/>
              </a:moveTo>
              <a:arcTo wR="1519600" hR="1519600" stAng="17890039" swAng="2627483"/>
            </a:path>
          </a:pathLst>
        </a:custGeom>
        <a:noFill/>
        <a:ln w="12700" cap="flat" cmpd="sng" algn="ctr">
          <a:solidFill>
            <a:schemeClr val="accent6">
              <a:shade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F573D6-047D-43B1-9A8D-E977C3617488}">
      <dsp:nvSpPr>
        <dsp:cNvPr id="0" name=""/>
        <dsp:cNvSpPr/>
      </dsp:nvSpPr>
      <dsp:spPr>
        <a:xfrm>
          <a:off x="3440768" y="1520589"/>
          <a:ext cx="1414246" cy="919260"/>
        </a:xfrm>
        <a:prstGeom prst="round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13333"/>
                <a:tint val="90000"/>
              </a:schemeClr>
            </a:gs>
            <a:gs pos="48000">
              <a:schemeClr val="accent6">
                <a:alpha val="90000"/>
                <a:hueOff val="0"/>
                <a:satOff val="0"/>
                <a:lumOff val="0"/>
                <a:alphaOff val="-13333"/>
                <a:tint val="54000"/>
                <a:satMod val="14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13333"/>
                <a:tint val="24000"/>
                <a:satMod val="260000"/>
              </a:schemeClr>
            </a:gs>
          </a:gsLst>
          <a:lin ang="16200000" scaled="1"/>
        </a:gradFill>
        <a:ln>
          <a:noFill/>
        </a:ln>
        <a:effectLst>
          <a:outerShdw blurRad="63500" dist="12700" dir="5400000" sx="102000" sy="102000" rotWithShape="0">
            <a:srgbClr val="000000">
              <a:alpha val="32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900" b="1" kern="1200" dirty="0"/>
            <a:t>Architekten- und Ingenieurkammer</a:t>
          </a:r>
          <a:endParaRPr lang="de-DE" sz="900" kern="1200" dirty="0"/>
        </a:p>
      </dsp:txBody>
      <dsp:txXfrm>
        <a:off x="3485643" y="1565464"/>
        <a:ext cx="1324496" cy="829510"/>
      </dsp:txXfrm>
    </dsp:sp>
    <dsp:sp modelId="{94365220-30D4-4DAB-9C97-245AC937ECA2}">
      <dsp:nvSpPr>
        <dsp:cNvPr id="0" name=""/>
        <dsp:cNvSpPr/>
      </dsp:nvSpPr>
      <dsp:spPr>
        <a:xfrm>
          <a:off x="1108691" y="460619"/>
          <a:ext cx="3039200" cy="3039200"/>
        </a:xfrm>
        <a:custGeom>
          <a:avLst/>
          <a:gdLst/>
          <a:ahLst/>
          <a:cxnLst/>
          <a:rect l="0" t="0" r="0" b="0"/>
          <a:pathLst>
            <a:path>
              <a:moveTo>
                <a:pt x="2964487" y="1990223"/>
              </a:moveTo>
              <a:arcTo wR="1519600" hR="1519600" stAng="1082477" swAng="2627483"/>
            </a:path>
          </a:pathLst>
        </a:custGeom>
        <a:noFill/>
        <a:ln w="12700" cap="flat" cmpd="sng" algn="ctr">
          <a:solidFill>
            <a:schemeClr val="accent6">
              <a:shade val="90000"/>
              <a:hueOff val="-105006"/>
              <a:satOff val="-14085"/>
              <a:lumOff val="1403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EB3336-2A31-4D5C-B456-633640668294}">
      <dsp:nvSpPr>
        <dsp:cNvPr id="0" name=""/>
        <dsp:cNvSpPr/>
      </dsp:nvSpPr>
      <dsp:spPr>
        <a:xfrm>
          <a:off x="1921168" y="3040189"/>
          <a:ext cx="1414246" cy="919260"/>
        </a:xfrm>
        <a:prstGeom prst="round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26667"/>
                <a:tint val="90000"/>
              </a:schemeClr>
            </a:gs>
            <a:gs pos="48000">
              <a:schemeClr val="accent6">
                <a:alpha val="90000"/>
                <a:hueOff val="0"/>
                <a:satOff val="0"/>
                <a:lumOff val="0"/>
                <a:alphaOff val="-26667"/>
                <a:tint val="54000"/>
                <a:satMod val="14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26667"/>
                <a:tint val="24000"/>
                <a:satMod val="260000"/>
              </a:schemeClr>
            </a:gs>
          </a:gsLst>
          <a:lin ang="16200000" scaled="1"/>
        </a:gradFill>
        <a:ln>
          <a:noFill/>
        </a:ln>
        <a:effectLst>
          <a:outerShdw blurRad="63500" dist="12700" dir="5400000" sx="102000" sy="102000" rotWithShape="0">
            <a:srgbClr val="000000">
              <a:alpha val="32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900" b="1" kern="1200" dirty="0"/>
            <a:t>Baugewerbeverband</a:t>
          </a:r>
          <a:endParaRPr lang="de-DE" sz="900" kern="1200" dirty="0"/>
        </a:p>
      </dsp:txBody>
      <dsp:txXfrm>
        <a:off x="1966043" y="3085064"/>
        <a:ext cx="1324496" cy="829510"/>
      </dsp:txXfrm>
    </dsp:sp>
    <dsp:sp modelId="{A4924254-778E-4874-914B-4A24D10E2344}">
      <dsp:nvSpPr>
        <dsp:cNvPr id="0" name=""/>
        <dsp:cNvSpPr/>
      </dsp:nvSpPr>
      <dsp:spPr>
        <a:xfrm>
          <a:off x="1108691" y="460619"/>
          <a:ext cx="3039200" cy="3039200"/>
        </a:xfrm>
        <a:custGeom>
          <a:avLst/>
          <a:gdLst/>
          <a:ahLst/>
          <a:cxnLst/>
          <a:rect l="0" t="0" r="0" b="0"/>
          <a:pathLst>
            <a:path>
              <a:moveTo>
                <a:pt x="802275" y="2859238"/>
              </a:moveTo>
              <a:arcTo wR="1519600" hR="1519600" stAng="7090039" swAng="2627483"/>
            </a:path>
          </a:pathLst>
        </a:custGeom>
        <a:noFill/>
        <a:ln w="12700" cap="flat" cmpd="sng" algn="ctr">
          <a:solidFill>
            <a:schemeClr val="accent6">
              <a:shade val="90000"/>
              <a:hueOff val="-210012"/>
              <a:satOff val="-28169"/>
              <a:lumOff val="2806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02E395-1891-4112-A5E0-B077767B9EB5}">
      <dsp:nvSpPr>
        <dsp:cNvPr id="0" name=""/>
        <dsp:cNvSpPr/>
      </dsp:nvSpPr>
      <dsp:spPr>
        <a:xfrm>
          <a:off x="401568" y="1520589"/>
          <a:ext cx="1414246" cy="919260"/>
        </a:xfrm>
        <a:prstGeom prst="round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40000"/>
                <a:tint val="90000"/>
              </a:schemeClr>
            </a:gs>
            <a:gs pos="48000">
              <a:schemeClr val="accent6">
                <a:alpha val="90000"/>
                <a:hueOff val="0"/>
                <a:satOff val="0"/>
                <a:lumOff val="0"/>
                <a:alphaOff val="-40000"/>
                <a:tint val="54000"/>
                <a:satMod val="14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40000"/>
                <a:tint val="24000"/>
                <a:satMod val="260000"/>
              </a:schemeClr>
            </a:gs>
          </a:gsLst>
          <a:lin ang="16200000" scaled="1"/>
        </a:gradFill>
        <a:ln>
          <a:noFill/>
        </a:ln>
        <a:effectLst>
          <a:outerShdw blurRad="63500" dist="12700" dir="5400000" sx="102000" sy="102000" rotWithShape="0">
            <a:srgbClr val="000000">
              <a:alpha val="32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900" b="1" kern="1200" dirty="0"/>
            <a:t>Verbände der Wohnungs- und Immobilienwirtschaft</a:t>
          </a:r>
          <a:endParaRPr lang="de-DE" sz="900" kern="1200" dirty="0"/>
        </a:p>
      </dsp:txBody>
      <dsp:txXfrm>
        <a:off x="446443" y="1565464"/>
        <a:ext cx="1324496" cy="829510"/>
      </dsp:txXfrm>
    </dsp:sp>
    <dsp:sp modelId="{E5353B0C-FBA5-437A-AD2A-6FB2382CC1FE}">
      <dsp:nvSpPr>
        <dsp:cNvPr id="0" name=""/>
        <dsp:cNvSpPr/>
      </dsp:nvSpPr>
      <dsp:spPr>
        <a:xfrm>
          <a:off x="1108691" y="460619"/>
          <a:ext cx="3039200" cy="3039200"/>
        </a:xfrm>
        <a:custGeom>
          <a:avLst/>
          <a:gdLst/>
          <a:ahLst/>
          <a:cxnLst/>
          <a:rect l="0" t="0" r="0" b="0"/>
          <a:pathLst>
            <a:path>
              <a:moveTo>
                <a:pt x="74713" y="1048976"/>
              </a:moveTo>
              <a:arcTo wR="1519600" hR="1519600" stAng="11882477" swAng="2627483"/>
            </a:path>
          </a:pathLst>
        </a:custGeom>
        <a:noFill/>
        <a:ln w="12700" cap="flat" cmpd="sng" algn="ctr">
          <a:solidFill>
            <a:schemeClr val="accent6">
              <a:shade val="90000"/>
              <a:hueOff val="-315018"/>
              <a:satOff val="-42254"/>
              <a:lumOff val="4209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778CF1-E3CA-4457-9F34-9EB578673189}">
      <dsp:nvSpPr>
        <dsp:cNvPr id="0" name=""/>
        <dsp:cNvSpPr/>
      </dsp:nvSpPr>
      <dsp:spPr>
        <a:xfrm>
          <a:off x="217361" y="3"/>
          <a:ext cx="1582839" cy="158283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7109" tIns="17780" rIns="87109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b="1" kern="1200" dirty="0"/>
            <a:t>Situations-analyse</a:t>
          </a:r>
        </a:p>
      </dsp:txBody>
      <dsp:txXfrm>
        <a:off x="449162" y="231804"/>
        <a:ext cx="1119237" cy="1119237"/>
      </dsp:txXfrm>
    </dsp:sp>
    <dsp:sp modelId="{2C13A519-D2A8-45CA-892F-18E09D0BA7CF}">
      <dsp:nvSpPr>
        <dsp:cNvPr id="0" name=""/>
        <dsp:cNvSpPr/>
      </dsp:nvSpPr>
      <dsp:spPr>
        <a:xfrm>
          <a:off x="1527772" y="668"/>
          <a:ext cx="1582839" cy="158283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7109" tIns="17780" rIns="87109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b="1" kern="1200" dirty="0"/>
            <a:t>Prognose</a:t>
          </a:r>
        </a:p>
      </dsp:txBody>
      <dsp:txXfrm>
        <a:off x="1759573" y="232469"/>
        <a:ext cx="1119237" cy="1119237"/>
      </dsp:txXfrm>
    </dsp:sp>
    <dsp:sp modelId="{DF57AD03-F290-476A-9003-6DA946EC7DE5}">
      <dsp:nvSpPr>
        <dsp:cNvPr id="0" name=""/>
        <dsp:cNvSpPr/>
      </dsp:nvSpPr>
      <dsp:spPr>
        <a:xfrm>
          <a:off x="2794044" y="668"/>
          <a:ext cx="1582839" cy="158283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7109" tIns="17780" rIns="87109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b="1" kern="1200" dirty="0"/>
            <a:t>Ziele</a:t>
          </a:r>
        </a:p>
      </dsp:txBody>
      <dsp:txXfrm>
        <a:off x="3025845" y="232469"/>
        <a:ext cx="1119237" cy="1119237"/>
      </dsp:txXfrm>
    </dsp:sp>
    <dsp:sp modelId="{48136A90-735C-40D9-BE41-6AA3BB7BAB5D}">
      <dsp:nvSpPr>
        <dsp:cNvPr id="0" name=""/>
        <dsp:cNvSpPr/>
      </dsp:nvSpPr>
      <dsp:spPr>
        <a:xfrm>
          <a:off x="4060315" y="668"/>
          <a:ext cx="1582839" cy="158283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7109" tIns="15240" rIns="87109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b="1" kern="1200" dirty="0"/>
            <a:t>Maßnahmen Instrumente</a:t>
          </a:r>
        </a:p>
      </dsp:txBody>
      <dsp:txXfrm>
        <a:off x="4292116" y="232469"/>
        <a:ext cx="1119237" cy="111923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6DABF1-53A1-4B9F-A757-E5425647D2EE}">
      <dsp:nvSpPr>
        <dsp:cNvPr id="0" name=""/>
        <dsp:cNvSpPr/>
      </dsp:nvSpPr>
      <dsp:spPr>
        <a:xfrm>
          <a:off x="0" y="0"/>
          <a:ext cx="7080447" cy="10850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kern="1200" dirty="0"/>
            <a:t>„Personen, die sich am Wohnungsmarkt nicht angemessen versorgen können und auf Unterstützung angewiesen sind“</a:t>
          </a:r>
        </a:p>
      </dsp:txBody>
      <dsp:txXfrm>
        <a:off x="1524594" y="0"/>
        <a:ext cx="5555853" cy="1085049"/>
      </dsp:txXfrm>
    </dsp:sp>
    <dsp:sp modelId="{09D77028-CDDF-46CA-AD95-FE018D9C1461}">
      <dsp:nvSpPr>
        <dsp:cNvPr id="0" name=""/>
        <dsp:cNvSpPr/>
      </dsp:nvSpPr>
      <dsp:spPr>
        <a:xfrm>
          <a:off x="48923" y="4930"/>
          <a:ext cx="1535253" cy="107518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AB2E60-6B34-470E-871E-7C31A22803CA}">
      <dsp:nvSpPr>
        <dsp:cNvPr id="0" name=""/>
        <dsp:cNvSpPr/>
      </dsp:nvSpPr>
      <dsp:spPr>
        <a:xfrm>
          <a:off x="0" y="1193554"/>
          <a:ext cx="7080447" cy="10850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kern="1200" dirty="0"/>
            <a:t>„Personen, die auf barrierearme und barrierefreie Wohnungen angewiesen sind wie Senioren und Behinderte“</a:t>
          </a:r>
        </a:p>
      </dsp:txBody>
      <dsp:txXfrm>
        <a:off x="1524594" y="1193554"/>
        <a:ext cx="5555853" cy="1085049"/>
      </dsp:txXfrm>
    </dsp:sp>
    <dsp:sp modelId="{3065D8A5-E8E4-49B5-BA4D-332937687B74}">
      <dsp:nvSpPr>
        <dsp:cNvPr id="0" name=""/>
        <dsp:cNvSpPr/>
      </dsp:nvSpPr>
      <dsp:spPr>
        <a:xfrm>
          <a:off x="49432" y="1241961"/>
          <a:ext cx="1535253" cy="101141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00BA99-66CB-4071-A8DF-A854777B2C3B}">
      <dsp:nvSpPr>
        <dsp:cNvPr id="0" name=""/>
        <dsp:cNvSpPr/>
      </dsp:nvSpPr>
      <dsp:spPr>
        <a:xfrm>
          <a:off x="0" y="2387109"/>
          <a:ext cx="7080447" cy="10850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kern="1200" dirty="0"/>
            <a:t>„Personen, mit Interesse an neuen Wohnformen wie z.B. dem generationenübergreifenden Wohnen“</a:t>
          </a:r>
        </a:p>
      </dsp:txBody>
      <dsp:txXfrm>
        <a:off x="1524594" y="2387109"/>
        <a:ext cx="5555853" cy="1085049"/>
      </dsp:txXfrm>
    </dsp:sp>
    <dsp:sp modelId="{292F0C62-7A90-4E61-BE35-53370F715ABE}">
      <dsp:nvSpPr>
        <dsp:cNvPr id="0" name=""/>
        <dsp:cNvSpPr/>
      </dsp:nvSpPr>
      <dsp:spPr>
        <a:xfrm>
          <a:off x="48413" y="2391350"/>
          <a:ext cx="1536273" cy="107656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C4F52E-5EB7-4BD1-95B1-18E0B379ED7B}">
      <dsp:nvSpPr>
        <dsp:cNvPr id="0" name=""/>
        <dsp:cNvSpPr/>
      </dsp:nvSpPr>
      <dsp:spPr>
        <a:xfrm>
          <a:off x="2916329" y="2304257"/>
          <a:ext cx="2665757" cy="1478238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kern="1200" dirty="0"/>
            <a:t>Trend zu Bevölkerungswachstum durch Wanderungsgewinne wird weiter fortschreiten, </a:t>
          </a:r>
          <a:endParaRPr lang="de-DE" sz="1600" kern="1200" dirty="0"/>
        </a:p>
      </dsp:txBody>
      <dsp:txXfrm>
        <a:off x="2988491" y="2376419"/>
        <a:ext cx="2521433" cy="1333914"/>
      </dsp:txXfrm>
    </dsp:sp>
    <dsp:sp modelId="{2701D833-D02A-4A3D-9D54-CD91A0BD0FDE}">
      <dsp:nvSpPr>
        <dsp:cNvPr id="0" name=""/>
        <dsp:cNvSpPr/>
      </dsp:nvSpPr>
      <dsp:spPr>
        <a:xfrm rot="16200000">
          <a:off x="3720190" y="1775240"/>
          <a:ext cx="105803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58034" y="0"/>
              </a:lnTo>
            </a:path>
          </a:pathLst>
        </a:custGeom>
        <a:noFill/>
        <a:ln w="1905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8721E4-4B00-42A4-8E98-61B275696E7C}">
      <dsp:nvSpPr>
        <dsp:cNvPr id="0" name=""/>
        <dsp:cNvSpPr/>
      </dsp:nvSpPr>
      <dsp:spPr>
        <a:xfrm>
          <a:off x="2062186" y="260147"/>
          <a:ext cx="4374044" cy="98607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1" kern="1200" dirty="0"/>
            <a:t>Studie des Bundesinstitutes für Bau-, Stadt- und Raumforschung (BBSR) „Frankenthal - stark wachsend“</a:t>
          </a:r>
          <a:endParaRPr lang="de-DE" sz="1800" kern="1200" dirty="0"/>
        </a:p>
      </dsp:txBody>
      <dsp:txXfrm>
        <a:off x="2110322" y="308283"/>
        <a:ext cx="4277772" cy="889803"/>
      </dsp:txXfrm>
    </dsp:sp>
    <dsp:sp modelId="{67B6687D-6A91-4DBA-AF16-8153F5B20CBF}">
      <dsp:nvSpPr>
        <dsp:cNvPr id="0" name=""/>
        <dsp:cNvSpPr/>
      </dsp:nvSpPr>
      <dsp:spPr>
        <a:xfrm rot="1724074">
          <a:off x="5562294" y="3851419"/>
          <a:ext cx="32144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1445" y="0"/>
              </a:lnTo>
            </a:path>
          </a:pathLst>
        </a:custGeom>
        <a:noFill/>
        <a:ln w="1905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E77591-B97A-41F8-848A-EE9E69497E3C}">
      <dsp:nvSpPr>
        <dsp:cNvPr id="0" name=""/>
        <dsp:cNvSpPr/>
      </dsp:nvSpPr>
      <dsp:spPr>
        <a:xfrm>
          <a:off x="5724643" y="3928687"/>
          <a:ext cx="2175242" cy="1039864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b="1" kern="1200" dirty="0"/>
            <a:t> Verband Region Rhein-Neckar (VRRN) plant Teilfortschreibung des Regionalplans zum Thema Wohnbauentwicklung</a:t>
          </a:r>
          <a:endParaRPr lang="de-DE" sz="1200" kern="1200" dirty="0"/>
        </a:p>
      </dsp:txBody>
      <dsp:txXfrm>
        <a:off x="5775405" y="3979449"/>
        <a:ext cx="2073718" cy="938340"/>
      </dsp:txXfrm>
    </dsp:sp>
    <dsp:sp modelId="{7FDD25D9-BB57-4DB5-A67D-E84A9D5C5A31}">
      <dsp:nvSpPr>
        <dsp:cNvPr id="0" name=""/>
        <dsp:cNvSpPr/>
      </dsp:nvSpPr>
      <dsp:spPr>
        <a:xfrm rot="9106058">
          <a:off x="2573476" y="3845251"/>
          <a:ext cx="36453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64535" y="0"/>
              </a:lnTo>
            </a:path>
          </a:pathLst>
        </a:custGeom>
        <a:noFill/>
        <a:ln w="1905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8C5F6F-10A3-4192-845C-200CAD7AE180}">
      <dsp:nvSpPr>
        <dsp:cNvPr id="0" name=""/>
        <dsp:cNvSpPr/>
      </dsp:nvSpPr>
      <dsp:spPr>
        <a:xfrm>
          <a:off x="0" y="3931472"/>
          <a:ext cx="3330314" cy="998678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b="1" kern="1200" dirty="0"/>
            <a:t> Einschätzungen  erwarten für Frankenthal einen Bedarf von rund 50 ha zusätzlichen Wohnbauland und 5.000 neue Einwohner allein in den nächsten 15 Jahren</a:t>
          </a:r>
          <a:endParaRPr lang="de-DE" sz="1200" kern="1200" dirty="0"/>
        </a:p>
      </dsp:txBody>
      <dsp:txXfrm>
        <a:off x="48751" y="3980223"/>
        <a:ext cx="3232812" cy="9011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705B62-C9C7-4035-B6C8-D5151B6F15CD}">
      <dsp:nvSpPr>
        <dsp:cNvPr id="0" name=""/>
        <dsp:cNvSpPr/>
      </dsp:nvSpPr>
      <dsp:spPr>
        <a:xfrm>
          <a:off x="1656170" y="7"/>
          <a:ext cx="2360503" cy="236050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Bevölkerung nimmt zu- steigende Nachfrage nach Wohnraum</a:t>
          </a:r>
        </a:p>
      </dsp:txBody>
      <dsp:txXfrm>
        <a:off x="1970904" y="413095"/>
        <a:ext cx="1731035" cy="1062226"/>
      </dsp:txXfrm>
    </dsp:sp>
    <dsp:sp modelId="{DA78B06C-4916-4A3B-BD65-9C8D0EC6F87E}">
      <dsp:nvSpPr>
        <dsp:cNvPr id="0" name=""/>
        <dsp:cNvSpPr/>
      </dsp:nvSpPr>
      <dsp:spPr>
        <a:xfrm>
          <a:off x="3024326" y="1512169"/>
          <a:ext cx="2896101" cy="207247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Bevölkerung wird älter- steigende Nachfrage nach neuen Wohnformen</a:t>
          </a:r>
        </a:p>
      </dsp:txBody>
      <dsp:txXfrm>
        <a:off x="3910050" y="2047559"/>
        <a:ext cx="1737660" cy="1139861"/>
      </dsp:txXfrm>
    </dsp:sp>
    <dsp:sp modelId="{A68A585D-2C33-46F0-AC4E-A56C816A948E}">
      <dsp:nvSpPr>
        <dsp:cNvPr id="0" name=""/>
        <dsp:cNvSpPr/>
      </dsp:nvSpPr>
      <dsp:spPr>
        <a:xfrm>
          <a:off x="0" y="1584165"/>
          <a:ext cx="3656632" cy="236050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Bevölkerungsentwicklung wird von Faktoren bestimmt, die sich vorab nicht genau prognostizieren lassen</a:t>
          </a:r>
        </a:p>
      </dsp:txBody>
      <dsp:txXfrm>
        <a:off x="344332" y="2193962"/>
        <a:ext cx="2193979" cy="129827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FEF974-DD5C-4CFA-877B-256379B7B537}">
      <dsp:nvSpPr>
        <dsp:cNvPr id="0" name=""/>
        <dsp:cNvSpPr/>
      </dsp:nvSpPr>
      <dsp:spPr>
        <a:xfrm>
          <a:off x="457199" y="0"/>
          <a:ext cx="5181600" cy="4063999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C7FB3D-A5D6-4FD4-9CAE-B545AB270931}">
      <dsp:nvSpPr>
        <dsp:cNvPr id="0" name=""/>
        <dsp:cNvSpPr/>
      </dsp:nvSpPr>
      <dsp:spPr>
        <a:xfrm>
          <a:off x="6548" y="1219199"/>
          <a:ext cx="1962150" cy="16256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 dirty="0"/>
            <a:t>Möglichkeiten der Wohnraumschaffung ?</a:t>
          </a:r>
        </a:p>
      </dsp:txBody>
      <dsp:txXfrm>
        <a:off x="85903" y="1298554"/>
        <a:ext cx="1803440" cy="1466890"/>
      </dsp:txXfrm>
    </dsp:sp>
    <dsp:sp modelId="{5EACF1AE-CADC-48E9-BA69-9250F7B6F855}">
      <dsp:nvSpPr>
        <dsp:cNvPr id="0" name=""/>
        <dsp:cNvSpPr/>
      </dsp:nvSpPr>
      <dsp:spPr>
        <a:xfrm>
          <a:off x="2066924" y="1219199"/>
          <a:ext cx="1962150" cy="16256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 dirty="0"/>
            <a:t>verfügbare Instrumente ?</a:t>
          </a:r>
        </a:p>
      </dsp:txBody>
      <dsp:txXfrm>
        <a:off x="2146279" y="1298554"/>
        <a:ext cx="1803440" cy="1466890"/>
      </dsp:txXfrm>
    </dsp:sp>
    <dsp:sp modelId="{B39372C9-9E80-446E-A961-A7011D7DE44B}">
      <dsp:nvSpPr>
        <dsp:cNvPr id="0" name=""/>
        <dsp:cNvSpPr/>
      </dsp:nvSpPr>
      <dsp:spPr>
        <a:xfrm>
          <a:off x="4127301" y="1219199"/>
          <a:ext cx="1962150" cy="16256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 dirty="0"/>
            <a:t>Verfügbare Flächen?</a:t>
          </a:r>
        </a:p>
      </dsp:txBody>
      <dsp:txXfrm>
        <a:off x="4206656" y="1298554"/>
        <a:ext cx="1803440" cy="146689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8F1496-42E7-43AE-8465-194EA9931087}">
      <dsp:nvSpPr>
        <dsp:cNvPr id="0" name=""/>
        <dsp:cNvSpPr/>
      </dsp:nvSpPr>
      <dsp:spPr>
        <a:xfrm>
          <a:off x="0" y="-92427"/>
          <a:ext cx="6096000" cy="1800201"/>
        </a:xfrm>
        <a:prstGeom prst="rect">
          <a:avLst/>
        </a:prstGeom>
        <a:solidFill>
          <a:schemeClr val="accent4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12700" dir="5400000" sx="102000" sy="102000" rotWithShape="0">
            <a:srgbClr val="000000">
              <a:alpha val="32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5000" kern="1200" dirty="0"/>
            <a:t>Verfügbare Flächen ?</a:t>
          </a:r>
        </a:p>
      </dsp:txBody>
      <dsp:txXfrm>
        <a:off x="0" y="-92427"/>
        <a:ext cx="6096000" cy="1800201"/>
      </dsp:txXfrm>
    </dsp:sp>
    <dsp:sp modelId="{04B34248-227E-44A7-B830-4146B8DBBDAA}">
      <dsp:nvSpPr>
        <dsp:cNvPr id="0" name=""/>
        <dsp:cNvSpPr/>
      </dsp:nvSpPr>
      <dsp:spPr>
        <a:xfrm>
          <a:off x="2976" y="1522918"/>
          <a:ext cx="2030015" cy="300403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0000"/>
              </a:schemeClr>
            </a:gs>
            <a:gs pos="48000">
              <a:schemeClr val="accent4">
                <a:hueOff val="0"/>
                <a:satOff val="0"/>
                <a:lumOff val="0"/>
                <a:alphaOff val="0"/>
                <a:tint val="54000"/>
                <a:satMod val="14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24000"/>
                <a:satMod val="260000"/>
              </a:schemeClr>
            </a:gs>
          </a:gsLst>
          <a:lin ang="16200000" scaled="1"/>
        </a:gradFill>
        <a:ln>
          <a:noFill/>
        </a:ln>
        <a:effectLst>
          <a:outerShdw blurRad="63500" dist="12700" dir="5400000" sx="102000" sy="102000" rotWithShape="0">
            <a:srgbClr val="000000">
              <a:alpha val="32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b="1" kern="1200" dirty="0"/>
            <a:t>Raum+ Rheinland-Pfalz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b="0" kern="1200" dirty="0"/>
            <a:t>-Außenreserven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b="0" kern="1200" dirty="0"/>
            <a:t>-Innenpotential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b="0" kern="1200" dirty="0"/>
            <a:t>-Baulücken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b="0" kern="1200" dirty="0"/>
            <a:t>-Gebäude Aktualisierung notwendig!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b="0" kern="1200" dirty="0"/>
            <a:t>bei manchen Flächen Entwicklung bereits eingeleitet</a:t>
          </a:r>
        </a:p>
      </dsp:txBody>
      <dsp:txXfrm>
        <a:off x="2976" y="1522918"/>
        <a:ext cx="2030015" cy="3004031"/>
      </dsp:txXfrm>
    </dsp:sp>
    <dsp:sp modelId="{B6BC4DE5-167F-4DAD-8D7D-D462B3592650}">
      <dsp:nvSpPr>
        <dsp:cNvPr id="0" name=""/>
        <dsp:cNvSpPr/>
      </dsp:nvSpPr>
      <dsp:spPr>
        <a:xfrm>
          <a:off x="2032992" y="1522918"/>
          <a:ext cx="2030015" cy="3004031"/>
        </a:xfrm>
        <a:prstGeom prst="rect">
          <a:avLst/>
        </a:prstGeom>
        <a:gradFill rotWithShape="0">
          <a:gsLst>
            <a:gs pos="0">
              <a:schemeClr val="accent4">
                <a:hueOff val="928412"/>
                <a:satOff val="-28205"/>
                <a:lumOff val="9314"/>
                <a:alphaOff val="0"/>
                <a:tint val="90000"/>
              </a:schemeClr>
            </a:gs>
            <a:gs pos="48000">
              <a:schemeClr val="accent4">
                <a:hueOff val="928412"/>
                <a:satOff val="-28205"/>
                <a:lumOff val="9314"/>
                <a:alphaOff val="0"/>
                <a:tint val="54000"/>
                <a:satMod val="140000"/>
              </a:schemeClr>
            </a:gs>
            <a:gs pos="100000">
              <a:schemeClr val="accent4">
                <a:hueOff val="928412"/>
                <a:satOff val="-28205"/>
                <a:lumOff val="9314"/>
                <a:alphaOff val="0"/>
                <a:tint val="24000"/>
                <a:satMod val="260000"/>
              </a:schemeClr>
            </a:gs>
          </a:gsLst>
          <a:lin ang="16200000" scaled="1"/>
        </a:gradFill>
        <a:ln>
          <a:noFill/>
        </a:ln>
        <a:effectLst>
          <a:outerShdw blurRad="63500" dist="12700" dir="5400000" sx="102000" sy="102000" rotWithShape="0">
            <a:srgbClr val="000000">
              <a:alpha val="32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b="1" kern="1200" dirty="0"/>
            <a:t>Baulückenkataster für die Stadtteile 2011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/>
            <a:t>234 Potentialflächen Gesamtfläche von 18 ha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/>
            <a:t>153 WE in den 4 Vororten </a:t>
          </a:r>
        </a:p>
      </dsp:txBody>
      <dsp:txXfrm>
        <a:off x="2032992" y="1522918"/>
        <a:ext cx="2030015" cy="3004031"/>
      </dsp:txXfrm>
    </dsp:sp>
    <dsp:sp modelId="{9C3EE4A7-37B6-41BF-AEE8-ADD89ABBD656}">
      <dsp:nvSpPr>
        <dsp:cNvPr id="0" name=""/>
        <dsp:cNvSpPr/>
      </dsp:nvSpPr>
      <dsp:spPr>
        <a:xfrm>
          <a:off x="4063007" y="1522918"/>
          <a:ext cx="2030015" cy="3004031"/>
        </a:xfrm>
        <a:prstGeom prst="rect">
          <a:avLst/>
        </a:prstGeom>
        <a:gradFill rotWithShape="0">
          <a:gsLst>
            <a:gs pos="0">
              <a:schemeClr val="accent4">
                <a:hueOff val="1856823"/>
                <a:satOff val="-56410"/>
                <a:lumOff val="18628"/>
                <a:alphaOff val="0"/>
                <a:tint val="90000"/>
              </a:schemeClr>
            </a:gs>
            <a:gs pos="48000">
              <a:schemeClr val="accent4">
                <a:hueOff val="1856823"/>
                <a:satOff val="-56410"/>
                <a:lumOff val="18628"/>
                <a:alphaOff val="0"/>
                <a:tint val="54000"/>
                <a:satMod val="140000"/>
              </a:schemeClr>
            </a:gs>
            <a:gs pos="100000">
              <a:schemeClr val="accent4">
                <a:hueOff val="1856823"/>
                <a:satOff val="-56410"/>
                <a:lumOff val="18628"/>
                <a:alphaOff val="0"/>
                <a:tint val="24000"/>
                <a:satMod val="260000"/>
              </a:schemeClr>
            </a:gs>
          </a:gsLst>
          <a:lin ang="16200000" scaled="1"/>
        </a:gradFill>
        <a:ln>
          <a:noFill/>
        </a:ln>
        <a:effectLst>
          <a:outerShdw blurRad="63500" dist="12700" dir="5400000" sx="102000" sy="102000" rotWithShape="0">
            <a:srgbClr val="000000">
              <a:alpha val="32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b="1" kern="1200" dirty="0"/>
            <a:t>Flächenpotentiale Raum+ </a:t>
          </a:r>
          <a:r>
            <a:rPr lang="de-DE" sz="1500" kern="1200" dirty="0"/>
            <a:t>Außenreserven Innenreserven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/>
            <a:t>s. Karte</a:t>
          </a:r>
        </a:p>
      </dsp:txBody>
      <dsp:txXfrm>
        <a:off x="4063007" y="1522918"/>
        <a:ext cx="2030015" cy="3004031"/>
      </dsp:txXfrm>
    </dsp:sp>
    <dsp:sp modelId="{222ADB76-9C99-464A-8375-894AB714A7E7}">
      <dsp:nvSpPr>
        <dsp:cNvPr id="0" name=""/>
        <dsp:cNvSpPr/>
      </dsp:nvSpPr>
      <dsp:spPr>
        <a:xfrm>
          <a:off x="0" y="4526950"/>
          <a:ext cx="6096000" cy="333781"/>
        </a:xfrm>
        <a:prstGeom prst="rect">
          <a:avLst/>
        </a:prstGeom>
        <a:solidFill>
          <a:schemeClr val="accent4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12700" dir="5400000" sx="102000" sy="102000" rotWithShape="0">
            <a:srgbClr val="000000">
              <a:alpha val="32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02F20-B56D-49E0-98DA-B202D700A701}">
      <dsp:nvSpPr>
        <dsp:cNvPr id="0" name=""/>
        <dsp:cNvSpPr/>
      </dsp:nvSpPr>
      <dsp:spPr>
        <a:xfrm>
          <a:off x="1093" y="209626"/>
          <a:ext cx="1329035" cy="1329035"/>
        </a:xfrm>
        <a:prstGeom prst="ellipse">
          <a:avLst/>
        </a:prstGeom>
        <a:solidFill>
          <a:schemeClr val="accent6">
            <a:lumMod val="60000"/>
            <a:lumOff val="40000"/>
            <a:alpha val="9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Speyer</a:t>
          </a:r>
        </a:p>
      </dsp:txBody>
      <dsp:txXfrm>
        <a:off x="195726" y="404259"/>
        <a:ext cx="939769" cy="939769"/>
      </dsp:txXfrm>
    </dsp:sp>
    <dsp:sp modelId="{9B1B9EF1-FBF2-4056-893A-6572D254434F}">
      <dsp:nvSpPr>
        <dsp:cNvPr id="0" name=""/>
        <dsp:cNvSpPr/>
      </dsp:nvSpPr>
      <dsp:spPr>
        <a:xfrm>
          <a:off x="280191" y="1646579"/>
          <a:ext cx="770840" cy="770840"/>
        </a:xfrm>
        <a:prstGeom prst="mathPlus">
          <a:avLst/>
        </a:prstGeom>
        <a:solidFill>
          <a:schemeClr val="accent5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200" kern="1200" dirty="0"/>
        </a:p>
      </dsp:txBody>
      <dsp:txXfrm>
        <a:off x="382366" y="1941348"/>
        <a:ext cx="566490" cy="181302"/>
      </dsp:txXfrm>
    </dsp:sp>
    <dsp:sp modelId="{95514731-06E6-47ED-A4AF-768A7CD32E6D}">
      <dsp:nvSpPr>
        <dsp:cNvPr id="0" name=""/>
        <dsp:cNvSpPr/>
      </dsp:nvSpPr>
      <dsp:spPr>
        <a:xfrm>
          <a:off x="1093" y="2525337"/>
          <a:ext cx="1329035" cy="1329035"/>
        </a:xfrm>
        <a:prstGeom prst="ellipse">
          <a:avLst/>
        </a:prstGeom>
        <a:solidFill>
          <a:schemeClr val="accent1">
            <a:lumMod val="60000"/>
            <a:lumOff val="40000"/>
            <a:alpha val="7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Landau</a:t>
          </a:r>
        </a:p>
      </dsp:txBody>
      <dsp:txXfrm>
        <a:off x="195726" y="2719970"/>
        <a:ext cx="939769" cy="939769"/>
      </dsp:txXfrm>
    </dsp:sp>
    <dsp:sp modelId="{3967DFA1-F820-4DB2-9DB4-C5048624B2BA}">
      <dsp:nvSpPr>
        <dsp:cNvPr id="0" name=""/>
        <dsp:cNvSpPr/>
      </dsp:nvSpPr>
      <dsp:spPr>
        <a:xfrm>
          <a:off x="1529484" y="1784799"/>
          <a:ext cx="422633" cy="4944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shade val="90000"/>
            <a:hueOff val="187775"/>
            <a:satOff val="-2836"/>
            <a:lumOff val="2562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500" kern="1200" dirty="0"/>
        </a:p>
      </dsp:txBody>
      <dsp:txXfrm>
        <a:off x="1529484" y="1883679"/>
        <a:ext cx="295843" cy="296641"/>
      </dsp:txXfrm>
    </dsp:sp>
    <dsp:sp modelId="{1B584E84-ED10-4351-9DDC-EF45E4C84555}">
      <dsp:nvSpPr>
        <dsp:cNvPr id="0" name=""/>
        <dsp:cNvSpPr/>
      </dsp:nvSpPr>
      <dsp:spPr>
        <a:xfrm>
          <a:off x="2127550" y="222465"/>
          <a:ext cx="3967356" cy="3619069"/>
        </a:xfrm>
        <a:prstGeom prst="ellipse">
          <a:avLst/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Ähnliche Ausgangssituation wie FT </a:t>
          </a:r>
        </a:p>
      </dsp:txBody>
      <dsp:txXfrm>
        <a:off x="2708556" y="752465"/>
        <a:ext cx="2805344" cy="255906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82BD7D-A180-4DBC-B156-1DB4EFD8E9EA}">
      <dsp:nvSpPr>
        <dsp:cNvPr id="0" name=""/>
        <dsp:cNvSpPr/>
      </dsp:nvSpPr>
      <dsp:spPr>
        <a:xfrm>
          <a:off x="1161457" y="1045"/>
          <a:ext cx="2231202" cy="1338721"/>
        </a:xfrm>
        <a:prstGeom prst="rect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Untersuchung Angebots- und Nachfragestruktur</a:t>
          </a:r>
        </a:p>
      </dsp:txBody>
      <dsp:txXfrm>
        <a:off x="1161457" y="1045"/>
        <a:ext cx="2231202" cy="1338721"/>
      </dsp:txXfrm>
    </dsp:sp>
    <dsp:sp modelId="{4197F938-3902-4E43-B014-DA22184A0EC2}">
      <dsp:nvSpPr>
        <dsp:cNvPr id="0" name=""/>
        <dsp:cNvSpPr/>
      </dsp:nvSpPr>
      <dsp:spPr>
        <a:xfrm>
          <a:off x="3615779" y="1045"/>
          <a:ext cx="2231202" cy="1338721"/>
        </a:xfrm>
        <a:prstGeom prst="rect">
          <a:avLst/>
        </a:prstGeom>
        <a:solidFill>
          <a:schemeClr val="accent6">
            <a:alpha val="90000"/>
            <a:hueOff val="0"/>
            <a:satOff val="0"/>
            <a:lumOff val="0"/>
            <a:alphaOff val="-1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welche Segmente im Wohnungsmarkt? </a:t>
          </a:r>
        </a:p>
      </dsp:txBody>
      <dsp:txXfrm>
        <a:off x="3615779" y="1045"/>
        <a:ext cx="2231202" cy="1338721"/>
      </dsp:txXfrm>
    </dsp:sp>
    <dsp:sp modelId="{A2D6C67F-A2AD-464D-9260-D5A709E1D681}">
      <dsp:nvSpPr>
        <dsp:cNvPr id="0" name=""/>
        <dsp:cNvSpPr/>
      </dsp:nvSpPr>
      <dsp:spPr>
        <a:xfrm>
          <a:off x="1161457" y="1562887"/>
          <a:ext cx="2231202" cy="1338721"/>
        </a:xfrm>
        <a:prstGeom prst="rect">
          <a:avLst/>
        </a:prstGeom>
        <a:solidFill>
          <a:schemeClr val="accent6">
            <a:alpha val="90000"/>
            <a:hueOff val="0"/>
            <a:satOff val="0"/>
            <a:lumOff val="0"/>
            <a:alphaOff val="-2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stadtentwicklungs- und wohnungsmarktpolitischen Eingriffs- und Handlungsmöglichkeiten?</a:t>
          </a:r>
        </a:p>
      </dsp:txBody>
      <dsp:txXfrm>
        <a:off x="1161457" y="1562887"/>
        <a:ext cx="2231202" cy="1338721"/>
      </dsp:txXfrm>
    </dsp:sp>
    <dsp:sp modelId="{C68DA8DF-1D4B-41DB-8866-D5272CF5BE9E}">
      <dsp:nvSpPr>
        <dsp:cNvPr id="0" name=""/>
        <dsp:cNvSpPr/>
      </dsp:nvSpPr>
      <dsp:spPr>
        <a:xfrm>
          <a:off x="3615779" y="1562887"/>
          <a:ext cx="2231202" cy="1338721"/>
        </a:xfrm>
        <a:prstGeom prst="rect">
          <a:avLst/>
        </a:prstGeom>
        <a:solidFill>
          <a:schemeClr val="accent6">
            <a:alpha val="90000"/>
            <a:hueOff val="0"/>
            <a:satOff val="0"/>
            <a:lumOff val="0"/>
            <a:alphaOff val="-3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Zukünftige kommunale Wohnbauflächen- und Wohnungsmarktpolitik </a:t>
          </a:r>
        </a:p>
      </dsp:txBody>
      <dsp:txXfrm>
        <a:off x="3615779" y="1562887"/>
        <a:ext cx="2231202" cy="1338721"/>
      </dsp:txXfrm>
    </dsp:sp>
    <dsp:sp modelId="{590AF9A9-2379-4A08-B8FC-B577045780B5}">
      <dsp:nvSpPr>
        <dsp:cNvPr id="0" name=""/>
        <dsp:cNvSpPr/>
      </dsp:nvSpPr>
      <dsp:spPr>
        <a:xfrm>
          <a:off x="2388618" y="3124728"/>
          <a:ext cx="2231202" cy="1338721"/>
        </a:xfrm>
        <a:prstGeom prst="rect">
          <a:avLst/>
        </a:prstGeom>
        <a:solidFill>
          <a:schemeClr val="accent6">
            <a:alpha val="90000"/>
            <a:hueOff val="0"/>
            <a:satOff val="0"/>
            <a:lumOff val="0"/>
            <a:alphaOff val="-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Büros und Hochschuleinrichtungen (Referenzen) Auswahlverfahren</a:t>
          </a:r>
        </a:p>
      </dsp:txBody>
      <dsp:txXfrm>
        <a:off x="2388618" y="3124728"/>
        <a:ext cx="2231202" cy="133872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9A5317-472B-4D37-B124-9C180BA9B342}">
      <dsp:nvSpPr>
        <dsp:cNvPr id="0" name=""/>
        <dsp:cNvSpPr/>
      </dsp:nvSpPr>
      <dsp:spPr>
        <a:xfrm>
          <a:off x="2385" y="1508035"/>
          <a:ext cx="2325633" cy="436952"/>
        </a:xfrm>
        <a:prstGeom prst="rect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b="1" kern="1200" dirty="0"/>
            <a:t>Rahmenbedingungen und Wohnungsmarktsituation</a:t>
          </a:r>
          <a:endParaRPr lang="de-DE" sz="1200" kern="1200" dirty="0"/>
        </a:p>
      </dsp:txBody>
      <dsp:txXfrm>
        <a:off x="2385" y="1508035"/>
        <a:ext cx="2325633" cy="436952"/>
      </dsp:txXfrm>
    </dsp:sp>
    <dsp:sp modelId="{1E7743F0-5A33-45FF-8B8D-E8B6E085CBAA}">
      <dsp:nvSpPr>
        <dsp:cNvPr id="0" name=""/>
        <dsp:cNvSpPr/>
      </dsp:nvSpPr>
      <dsp:spPr>
        <a:xfrm>
          <a:off x="2385" y="1944987"/>
          <a:ext cx="2325633" cy="1947577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200" kern="1200" dirty="0"/>
            <a:t>Wirtschaftliche Rahmenbedingungen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200" kern="1200" dirty="0"/>
            <a:t>aktuelle Angebotssituation </a:t>
          </a:r>
        </a:p>
      </dsp:txBody>
      <dsp:txXfrm>
        <a:off x="2385" y="1944987"/>
        <a:ext cx="2325633" cy="1947577"/>
      </dsp:txXfrm>
    </dsp:sp>
    <dsp:sp modelId="{17BDDD94-6B55-4E11-9602-76F3D54BBCEF}">
      <dsp:nvSpPr>
        <dsp:cNvPr id="0" name=""/>
        <dsp:cNvSpPr/>
      </dsp:nvSpPr>
      <dsp:spPr>
        <a:xfrm>
          <a:off x="2653607" y="1508035"/>
          <a:ext cx="2325633" cy="436952"/>
        </a:xfrm>
        <a:prstGeom prst="rect">
          <a:avLst/>
        </a:prstGeom>
        <a:solidFill>
          <a:schemeClr val="accent6">
            <a:alpha val="90000"/>
            <a:hueOff val="0"/>
            <a:satOff val="0"/>
            <a:lumOff val="0"/>
            <a:alphaOff val="-20000"/>
          </a:schemeClr>
        </a:solidFill>
        <a:ln w="19050" cap="flat" cmpd="sng" algn="ctr">
          <a:solidFill>
            <a:schemeClr val="accent6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b="1" kern="1200" dirty="0"/>
            <a:t>Wohnungsmarktprognose 2030</a:t>
          </a:r>
          <a:endParaRPr lang="de-DE" sz="1200" kern="1200" dirty="0"/>
        </a:p>
      </dsp:txBody>
      <dsp:txXfrm>
        <a:off x="2653607" y="1508035"/>
        <a:ext cx="2325633" cy="436952"/>
      </dsp:txXfrm>
    </dsp:sp>
    <dsp:sp modelId="{0454216A-3302-425A-8EB2-D4CE979E5E54}">
      <dsp:nvSpPr>
        <dsp:cNvPr id="0" name=""/>
        <dsp:cNvSpPr/>
      </dsp:nvSpPr>
      <dsp:spPr>
        <a:xfrm>
          <a:off x="2653607" y="1944987"/>
          <a:ext cx="2325633" cy="1947577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200" kern="1200" dirty="0"/>
            <a:t>Erstellung einer Bevölkerungs- und Haushaltsprognose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200" kern="1200" dirty="0"/>
            <a:t>Wohnungsmarktbilanz (zukünftigen Neubau- und Flächenbedarf)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200" kern="1200" dirty="0"/>
            <a:t>Darstellung von Wohnbau- und Potenzialflächen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200" kern="1200" dirty="0"/>
            <a:t>Bewertung der Potenziale – Prioritätensetzung</a:t>
          </a:r>
        </a:p>
      </dsp:txBody>
      <dsp:txXfrm>
        <a:off x="2653607" y="1944987"/>
        <a:ext cx="2325633" cy="1947577"/>
      </dsp:txXfrm>
    </dsp:sp>
    <dsp:sp modelId="{E4D379BA-A990-4ECE-9976-749C5AC79F70}">
      <dsp:nvSpPr>
        <dsp:cNvPr id="0" name=""/>
        <dsp:cNvSpPr/>
      </dsp:nvSpPr>
      <dsp:spPr>
        <a:xfrm>
          <a:off x="5304829" y="1508035"/>
          <a:ext cx="2325633" cy="436952"/>
        </a:xfrm>
        <a:prstGeom prst="rect">
          <a:avLst/>
        </a:prstGeom>
        <a:solidFill>
          <a:schemeClr val="accent6">
            <a:alpha val="90000"/>
            <a:hueOff val="0"/>
            <a:satOff val="0"/>
            <a:lumOff val="0"/>
            <a:alphaOff val="-40000"/>
          </a:schemeClr>
        </a:solidFill>
        <a:ln w="19050" cap="flat" cmpd="sng" algn="ctr">
          <a:solidFill>
            <a:schemeClr val="accent6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b="1" kern="1200" dirty="0"/>
            <a:t>Handlungskonzept</a:t>
          </a:r>
          <a:endParaRPr lang="de-DE" sz="1200" kern="1200" dirty="0"/>
        </a:p>
      </dsp:txBody>
      <dsp:txXfrm>
        <a:off x="5304829" y="1508035"/>
        <a:ext cx="2325633" cy="436952"/>
      </dsp:txXfrm>
    </dsp:sp>
    <dsp:sp modelId="{2BDC4855-7785-4ADD-9D51-E1EFB54BEAFD}">
      <dsp:nvSpPr>
        <dsp:cNvPr id="0" name=""/>
        <dsp:cNvSpPr/>
      </dsp:nvSpPr>
      <dsp:spPr>
        <a:xfrm>
          <a:off x="5304829" y="1944987"/>
          <a:ext cx="2325633" cy="1947577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200" kern="1200" dirty="0"/>
            <a:t>Zusammenfassende Bewertung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200" kern="1200" dirty="0"/>
            <a:t>Zielformulierung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200" kern="1200" dirty="0"/>
            <a:t>Maßnahmen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200" kern="1200" dirty="0"/>
            <a:t>konkrete Umsetzungs- und Organisationsmöglichkeiten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200" kern="1200" dirty="0"/>
            <a:t>Monitoring</a:t>
          </a:r>
        </a:p>
      </dsp:txBody>
      <dsp:txXfrm>
        <a:off x="5304829" y="1944987"/>
        <a:ext cx="2325633" cy="19475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9BA579-3D7A-45A4-BFD1-1A2D02F885F2}" type="datetimeFigureOut">
              <a:rPr lang="de-DE" smtClean="0"/>
              <a:t>25.04.2022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6F0503-9A01-4185-B5D4-3B51A12DE37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6926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F0503-9A01-4185-B5D4-3B51A12DE37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6742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F0503-9A01-4185-B5D4-3B51A12DE37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7865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Master" Target="../slideMasters/slideMaster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Master" Target="../slideMasters/slideMaster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Master" Target="../slideMasters/slideMaster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Master" Target="../slideMasters/slideMaster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Master" Target="../slideMasters/slideMaster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Master" Target="../slideMasters/slideMaster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Master" Target="../slideMasters/slideMaster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Master" Target="../slideMasters/slideMaster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3" Type="http://schemas.openxmlformats.org/officeDocument/2006/relationships/diagramLayout" Target="../diagrams/layout10.xml"/><Relationship Id="rId7" Type="http://schemas.openxmlformats.org/officeDocument/2006/relationships/diagramData" Target="../diagrams/data11.xml"/><Relationship Id="rId2" Type="http://schemas.openxmlformats.org/officeDocument/2006/relationships/diagramData" Target="../diagrams/data10.xml"/><Relationship Id="rId1" Type="http://schemas.openxmlformats.org/officeDocument/2006/relationships/slideMaster" Target="../slideMasters/slideMaster2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0" Type="http://schemas.openxmlformats.org/officeDocument/2006/relationships/diagramColors" Target="../diagrams/colors11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Master" Target="../slideMasters/slideMaster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Master" Target="../slideMasters/slideMaster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C3E0F-16E9-4DDC-84B6-0F4D62973A5E}" type="datetimeFigureOut">
              <a:rPr lang="de-DE" smtClean="0"/>
              <a:t>25.04.2022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D45EB-F7C9-49CA-93FA-B11038E09C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2022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C3E0F-16E9-4DDC-84B6-0F4D62973A5E}" type="datetimeFigureOut">
              <a:rPr lang="de-DE" smtClean="0"/>
              <a:t>25.04.2022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D45EB-F7C9-49CA-93FA-B11038E09C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0260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C3E0F-16E9-4DDC-84B6-0F4D62973A5E}" type="datetimeFigureOut">
              <a:rPr lang="de-DE" smtClean="0"/>
              <a:t>25.04.2022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D45EB-F7C9-49CA-93FA-B11038E09C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03159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de-DE" dirty="0"/>
              <a:t>Wohnraumversorgung in Frankenthal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Präsentation</a:t>
            </a:r>
          </a:p>
          <a:p>
            <a:r>
              <a:rPr lang="de-DE" dirty="0"/>
              <a:t>Planungs- und Umweltausschuss </a:t>
            </a:r>
          </a:p>
          <a:p>
            <a:r>
              <a:rPr lang="de-DE" dirty="0"/>
              <a:t>am 21.02.2017</a:t>
            </a:r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555DF-DA26-45B7-820A-B0D64ED22F00}" type="datetime1">
              <a:rPr lang="de-DE" smtClean="0">
                <a:solidFill>
                  <a:srgbClr val="738AC8">
                    <a:lumMod val="75000"/>
                  </a:srgbClr>
                </a:solidFill>
              </a:rPr>
              <a:pPr/>
              <a:t>25.04.2022</a:t>
            </a:fld>
            <a:endParaRPr lang="de-DE" dirty="0">
              <a:solidFill>
                <a:srgbClr val="738AC8">
                  <a:lumMod val="75000"/>
                </a:srgb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>
                <a:solidFill>
                  <a:srgbClr val="738AC8">
                    <a:lumMod val="75000"/>
                  </a:srgbClr>
                </a:solidFill>
              </a:rPr>
              <a:t>Stadtverwaltung Frankenthal, Bereich Planen und Bauen, Dr. M. Kattler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B1B27-A339-4B2B-B069-074E18FE80CF}" type="slidenum">
              <a:rPr lang="de-DE" smtClean="0">
                <a:solidFill>
                  <a:srgbClr val="738AC8">
                    <a:lumMod val="75000"/>
                  </a:srgbClr>
                </a:solidFill>
              </a:rPr>
              <a:pPr/>
              <a:t>‹Nr.›</a:t>
            </a:fld>
            <a:endParaRPr lang="de-DE" dirty="0">
              <a:solidFill>
                <a:srgbClr val="738AC8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9030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57C85-F963-4659-BCDA-116B36CA2B89}" type="datetime1">
              <a:rPr lang="de-DE" smtClean="0">
                <a:solidFill>
                  <a:srgbClr val="738AC8">
                    <a:lumMod val="75000"/>
                  </a:srgbClr>
                </a:solidFill>
              </a:rPr>
              <a:pPr/>
              <a:t>25.04.2022</a:t>
            </a:fld>
            <a:endParaRPr lang="de-DE" dirty="0">
              <a:solidFill>
                <a:srgbClr val="738AC8">
                  <a:lumMod val="75000"/>
                </a:srgb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>
                <a:solidFill>
                  <a:srgbClr val="738AC8">
                    <a:lumMod val="75000"/>
                  </a:srgbClr>
                </a:solidFill>
              </a:rPr>
              <a:t>Stadtverwaltung Frankenthal, Bereich Planen und Bauen, Dr. M. Kattler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B1B27-A339-4B2B-B069-074E18FE80CF}" type="slidenum">
              <a:rPr lang="de-DE" smtClean="0">
                <a:solidFill>
                  <a:srgbClr val="738AC8">
                    <a:lumMod val="75000"/>
                  </a:srgbClr>
                </a:solidFill>
              </a:rPr>
              <a:pPr/>
              <a:t>‹Nr.›</a:t>
            </a:fld>
            <a:endParaRPr lang="de-DE" dirty="0">
              <a:solidFill>
                <a:srgbClr val="738AC8">
                  <a:lumMod val="75000"/>
                </a:srgbClr>
              </a:solidFill>
            </a:endParaRPr>
          </a:p>
        </p:txBody>
      </p:sp>
      <p:graphicFrame>
        <p:nvGraphicFramePr>
          <p:cNvPr id="6" name="Diagramm 5"/>
          <p:cNvGraphicFramePr/>
          <p:nvPr userDrawn="1">
            <p:extLst>
              <p:ext uri="{D42A27DB-BD31-4B8C-83A1-F6EECF244321}">
                <p14:modId xmlns:p14="http://schemas.microsoft.com/office/powerpoint/2010/main" val="3409247394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feld 6"/>
          <p:cNvSpPr txBox="1"/>
          <p:nvPr userDrawn="1"/>
        </p:nvSpPr>
        <p:spPr>
          <a:xfrm>
            <a:off x="3338952" y="1495177"/>
            <a:ext cx="428303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solidFill>
                  <a:prstClr val="black"/>
                </a:solidFill>
              </a:rPr>
              <a:t>-Demographische Ausgangssituation</a:t>
            </a:r>
          </a:p>
          <a:p>
            <a:r>
              <a:rPr lang="de-DE" sz="1100" dirty="0">
                <a:solidFill>
                  <a:prstClr val="black"/>
                </a:solidFill>
              </a:rPr>
              <a:t>-Bestandsaufnahme zum Thema </a:t>
            </a:r>
          </a:p>
          <a:p>
            <a:r>
              <a:rPr lang="de-DE" sz="1100" dirty="0">
                <a:solidFill>
                  <a:prstClr val="black"/>
                </a:solidFill>
              </a:rPr>
              <a:t> Wohnraum</a:t>
            </a:r>
          </a:p>
        </p:txBody>
      </p:sp>
    </p:spTree>
    <p:extLst>
      <p:ext uri="{BB962C8B-B14F-4D97-AF65-F5344CB8AC3E}">
        <p14:creationId xmlns:p14="http://schemas.microsoft.com/office/powerpoint/2010/main" val="11394017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83568" y="3140968"/>
            <a:ext cx="7772400" cy="2808312"/>
          </a:xfrm>
        </p:spPr>
        <p:txBody>
          <a:bodyPr anchor="t">
            <a:normAutofit/>
          </a:bodyPr>
          <a:lstStyle>
            <a:lvl1pPr algn="l">
              <a:defRPr sz="2000" b="1" cap="all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de-DE" sz="2000" dirty="0"/>
              <a:t>Wachsende Bevölkerung</a:t>
            </a:r>
            <a:br>
              <a:rPr lang="de-DE" sz="2000" dirty="0"/>
            </a:br>
            <a:br>
              <a:rPr lang="de-DE" sz="2000" dirty="0"/>
            </a:br>
            <a:br>
              <a:rPr lang="de-DE" sz="2000" dirty="0"/>
            </a:br>
            <a:br>
              <a:rPr lang="de-DE" sz="2000" dirty="0"/>
            </a:br>
            <a:r>
              <a:rPr lang="de-DE" sz="2000" dirty="0"/>
              <a:t>Alternde Bevölkerung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611560" y="1052737"/>
            <a:ext cx="7883153" cy="1296143"/>
          </a:xfrm>
        </p:spPr>
        <p:txBody>
          <a:bodyPr anchor="b">
            <a:normAutofit/>
          </a:bodyPr>
          <a:lstStyle>
            <a:lvl1pPr marL="0" indent="0">
              <a:buNone/>
              <a:defRPr sz="3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Demographische Ausgangssituation in Frankenthal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B6DC0-3C79-46F0-931C-A83C5D7CF52D}" type="datetime1">
              <a:rPr lang="de-DE" smtClean="0">
                <a:solidFill>
                  <a:srgbClr val="738AC8">
                    <a:lumMod val="75000"/>
                  </a:srgbClr>
                </a:solidFill>
              </a:rPr>
              <a:pPr/>
              <a:t>25.04.2022</a:t>
            </a:fld>
            <a:endParaRPr lang="de-DE" dirty="0">
              <a:solidFill>
                <a:srgbClr val="738AC8">
                  <a:lumMod val="75000"/>
                </a:srgb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>
                <a:solidFill>
                  <a:srgbClr val="738AC8">
                    <a:lumMod val="75000"/>
                  </a:srgbClr>
                </a:solidFill>
              </a:rPr>
              <a:t>Stadtverwaltung Frankenthal, Bereich Planen und Bauen, Dr. M. Kattler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B1B27-A339-4B2B-B069-074E18FE80CF}" type="slidenum">
              <a:rPr lang="de-DE" smtClean="0">
                <a:solidFill>
                  <a:srgbClr val="738AC8">
                    <a:lumMod val="75000"/>
                  </a:srgbClr>
                </a:solidFill>
              </a:rPr>
              <a:pPr/>
              <a:t>‹Nr.›</a:t>
            </a:fld>
            <a:endParaRPr lang="de-DE" dirty="0">
              <a:solidFill>
                <a:srgbClr val="738AC8">
                  <a:lumMod val="75000"/>
                </a:srgbClr>
              </a:solidFill>
            </a:endParaRPr>
          </a:p>
        </p:txBody>
      </p:sp>
      <p:pic>
        <p:nvPicPr>
          <p:cNvPr id="1026" name="Picture 2" descr="C:\TEMP\serveimageNPXR3YFX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437112"/>
            <a:ext cx="3089920" cy="19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TEMP\serveimage0ZNNES0G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132856"/>
            <a:ext cx="2773288" cy="2534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57861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99592" y="332656"/>
            <a:ext cx="7797552" cy="576064"/>
          </a:xfrm>
        </p:spPr>
        <p:txBody>
          <a:bodyPr/>
          <a:lstStyle>
            <a:lvl1pPr>
              <a:defRPr sz="1800" b="1" baseline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de-DE" dirty="0"/>
              <a:t>Bevölkerungsentwicklung in Frankenthal seit 2006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A5D3C-86E8-41F5-953F-97DF05A9F68C}" type="datetime1">
              <a:rPr lang="de-DE" smtClean="0">
                <a:solidFill>
                  <a:srgbClr val="738AC8">
                    <a:lumMod val="75000"/>
                  </a:srgbClr>
                </a:solidFill>
              </a:rPr>
              <a:pPr/>
              <a:t>25.04.2022</a:t>
            </a:fld>
            <a:endParaRPr lang="de-DE" dirty="0">
              <a:solidFill>
                <a:srgbClr val="738AC8">
                  <a:lumMod val="75000"/>
                </a:srgb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>
                <a:solidFill>
                  <a:srgbClr val="738AC8">
                    <a:lumMod val="75000"/>
                  </a:srgbClr>
                </a:solidFill>
              </a:rPr>
              <a:t>Stadtverwaltung Frankenthal, Bereich Planen und Bauen, Dr. M. Kattler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B1B27-A339-4B2B-B069-074E18FE80CF}" type="slidenum">
              <a:rPr lang="de-DE" smtClean="0">
                <a:solidFill>
                  <a:srgbClr val="738AC8">
                    <a:lumMod val="75000"/>
                  </a:srgbClr>
                </a:solidFill>
              </a:rPr>
              <a:pPr/>
              <a:t>‹Nr.›</a:t>
            </a:fld>
            <a:endParaRPr lang="de-DE" dirty="0">
              <a:solidFill>
                <a:srgbClr val="738AC8">
                  <a:lumMod val="75000"/>
                </a:srgbClr>
              </a:solidFill>
            </a:endParaRPr>
          </a:p>
        </p:txBody>
      </p:sp>
      <p:sp>
        <p:nvSpPr>
          <p:cNvPr id="6" name="Textfeld 5"/>
          <p:cNvSpPr txBox="1"/>
          <p:nvPr userDrawn="1"/>
        </p:nvSpPr>
        <p:spPr>
          <a:xfrm>
            <a:off x="1979712" y="764540"/>
            <a:ext cx="5040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prstClr val="black"/>
                </a:solidFill>
              </a:rPr>
              <a:t>(Quelle: Statistisches Landesamt)</a:t>
            </a:r>
          </a:p>
        </p:txBody>
      </p:sp>
      <p:graphicFrame>
        <p:nvGraphicFramePr>
          <p:cNvPr id="9" name="Diagramm 8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3546005574"/>
              </p:ext>
            </p:extLst>
          </p:nvPr>
        </p:nvGraphicFramePr>
        <p:xfrm>
          <a:off x="1043608" y="1412776"/>
          <a:ext cx="7071692" cy="4402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Rechteck 11"/>
          <p:cNvSpPr/>
          <p:nvPr userDrawn="1"/>
        </p:nvSpPr>
        <p:spPr>
          <a:xfrm>
            <a:off x="6228184" y="4149080"/>
            <a:ext cx="273630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DE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EA157A">
                    <a:lumMod val="50000"/>
                  </a:srgbClr>
                </a:solidFill>
              </a:rPr>
              <a:t>Die Gesamtbevölkerung hat um insgesamt 2.221 Einwohner zugenommen</a:t>
            </a:r>
            <a:endParaRPr lang="de-DE" sz="5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EA157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4296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CBC6-BD9E-4F3A-96FB-8978FE7DA360}" type="datetime1">
              <a:rPr lang="de-DE" smtClean="0">
                <a:solidFill>
                  <a:srgbClr val="738AC8">
                    <a:lumMod val="75000"/>
                  </a:srgbClr>
                </a:solidFill>
              </a:rPr>
              <a:pPr/>
              <a:t>25.04.2022</a:t>
            </a:fld>
            <a:endParaRPr lang="de-DE" dirty="0">
              <a:solidFill>
                <a:srgbClr val="738AC8">
                  <a:lumMod val="75000"/>
                </a:srgb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>
                <a:solidFill>
                  <a:srgbClr val="738AC8">
                    <a:lumMod val="75000"/>
                  </a:srgbClr>
                </a:solidFill>
              </a:rPr>
              <a:t>Stadtverwaltung Frankenthal, Bereich Planen und Bauen, Dr. M. Kattler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B1B27-A339-4B2B-B069-074E18FE80CF}" type="slidenum">
              <a:rPr lang="de-DE" smtClean="0">
                <a:solidFill>
                  <a:srgbClr val="738AC8">
                    <a:lumMod val="75000"/>
                  </a:srgbClr>
                </a:solidFill>
              </a:rPr>
              <a:pPr/>
              <a:t>‹Nr.›</a:t>
            </a:fld>
            <a:endParaRPr lang="de-DE" dirty="0">
              <a:solidFill>
                <a:srgbClr val="738AC8">
                  <a:lumMod val="75000"/>
                </a:srgbClr>
              </a:solidFill>
            </a:endParaRPr>
          </a:p>
        </p:txBody>
      </p:sp>
      <p:sp>
        <p:nvSpPr>
          <p:cNvPr id="6" name="Rechteck 5"/>
          <p:cNvSpPr/>
          <p:nvPr userDrawn="1"/>
        </p:nvSpPr>
        <p:spPr>
          <a:xfrm>
            <a:off x="827584" y="436861"/>
            <a:ext cx="66247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2000" b="1" dirty="0">
                <a:solidFill>
                  <a:prstClr val="black"/>
                </a:solidFill>
              </a:rPr>
              <a:t>Bevölkerungsentwicklung in Frankenthal </a:t>
            </a:r>
            <a:endParaRPr lang="de-DE" sz="2000" dirty="0">
              <a:solidFill>
                <a:prstClr val="black"/>
              </a:solidFill>
            </a:endParaRPr>
          </a:p>
        </p:txBody>
      </p:sp>
      <p:graphicFrame>
        <p:nvGraphicFramePr>
          <p:cNvPr id="8" name="Diagramm 7"/>
          <p:cNvGraphicFramePr/>
          <p:nvPr userDrawn="1">
            <p:extLst>
              <p:ext uri="{D42A27DB-BD31-4B8C-83A1-F6EECF244321}">
                <p14:modId xmlns:p14="http://schemas.microsoft.com/office/powerpoint/2010/main" val="3402416241"/>
              </p:ext>
            </p:extLst>
          </p:nvPr>
        </p:nvGraphicFramePr>
        <p:xfrm>
          <a:off x="611560" y="1124744"/>
          <a:ext cx="792088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562265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7544" y="260648"/>
            <a:ext cx="8363272" cy="1162050"/>
          </a:xfrm>
        </p:spPr>
        <p:txBody>
          <a:bodyPr anchor="b"/>
          <a:lstStyle>
            <a:lvl1pPr algn="l">
              <a:defRPr sz="2000" b="1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de-DE" sz="2000" b="1" dirty="0"/>
              <a:t>Entwicklung der Altersstruktur in Frankenthal</a:t>
            </a:r>
            <a:br>
              <a:rPr lang="de-DE" sz="1200" b="1" dirty="0"/>
            </a:br>
            <a:r>
              <a:rPr lang="de-DE" sz="1200" b="1" dirty="0"/>
              <a:t>(Quelle: Statistisches Landesamt, Vierte </a:t>
            </a:r>
            <a:r>
              <a:rPr lang="de-DE" sz="1200" b="1" dirty="0" err="1"/>
              <a:t>regionalisierte</a:t>
            </a:r>
            <a:r>
              <a:rPr lang="de-DE" sz="1200" b="1" dirty="0"/>
              <a:t> Bevölkerungsvorausberechnung, Mittlere Variante)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6F177-BC8B-4CDD-83CA-6B7AE3FA0641}" type="datetime1">
              <a:rPr lang="de-DE" smtClean="0">
                <a:solidFill>
                  <a:srgbClr val="738AC8">
                    <a:lumMod val="75000"/>
                  </a:srgbClr>
                </a:solidFill>
              </a:rPr>
              <a:pPr/>
              <a:t>25.04.2022</a:t>
            </a:fld>
            <a:endParaRPr lang="de-DE" dirty="0">
              <a:solidFill>
                <a:srgbClr val="738AC8">
                  <a:lumMod val="75000"/>
                </a:srgb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>
                <a:solidFill>
                  <a:srgbClr val="738AC8">
                    <a:lumMod val="75000"/>
                  </a:srgbClr>
                </a:solidFill>
              </a:rPr>
              <a:t>Stadtverwaltung Frankenthal, Bereich Planen und Bauen, Dr. M. Kattler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B1B27-A339-4B2B-B069-074E18FE80CF}" type="slidenum">
              <a:rPr lang="de-DE" smtClean="0">
                <a:solidFill>
                  <a:srgbClr val="738AC8">
                    <a:lumMod val="75000"/>
                  </a:srgbClr>
                </a:solidFill>
              </a:rPr>
              <a:pPr/>
              <a:t>‹Nr.›</a:t>
            </a:fld>
            <a:endParaRPr lang="de-DE" dirty="0">
              <a:solidFill>
                <a:srgbClr val="738AC8">
                  <a:lumMod val="75000"/>
                </a:srgbClr>
              </a:solidFill>
            </a:endParaRPr>
          </a:p>
        </p:txBody>
      </p:sp>
      <p:graphicFrame>
        <p:nvGraphicFramePr>
          <p:cNvPr id="9" name="Diagramm 8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1876451586"/>
              </p:ext>
            </p:extLst>
          </p:nvPr>
        </p:nvGraphicFramePr>
        <p:xfrm>
          <a:off x="1187624" y="1772816"/>
          <a:ext cx="6192688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289498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9552" y="1124744"/>
            <a:ext cx="7056784" cy="864096"/>
          </a:xfrm>
        </p:spPr>
        <p:txBody>
          <a:bodyPr anchor="b">
            <a:normAutofit/>
          </a:bodyPr>
          <a:lstStyle>
            <a:lvl1pPr algn="l">
              <a:defRPr sz="5400" b="1"/>
            </a:lvl1pPr>
          </a:lstStyle>
          <a:p>
            <a:r>
              <a:rPr lang="de-DE" dirty="0"/>
              <a:t>Fazit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700808"/>
            <a:ext cx="7283152" cy="4464496"/>
          </a:xfrm>
        </p:spPr>
        <p:txBody>
          <a:bodyPr/>
          <a:lstStyle>
            <a:lvl1pPr marL="0" indent="0">
              <a:buNone/>
              <a:defRPr sz="14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B4A20-47D0-4F44-BFB8-400BC23214D7}" type="datetime1">
              <a:rPr lang="de-DE" smtClean="0">
                <a:solidFill>
                  <a:srgbClr val="738AC8">
                    <a:lumMod val="75000"/>
                  </a:srgbClr>
                </a:solidFill>
              </a:rPr>
              <a:pPr/>
              <a:t>25.04.2022</a:t>
            </a:fld>
            <a:endParaRPr lang="de-DE" dirty="0">
              <a:solidFill>
                <a:srgbClr val="738AC8">
                  <a:lumMod val="75000"/>
                </a:srgb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>
                <a:solidFill>
                  <a:srgbClr val="738AC8">
                    <a:lumMod val="75000"/>
                  </a:srgbClr>
                </a:solidFill>
              </a:rPr>
              <a:t>Stadtverwaltung Frankenthal, Bereich Planen und Bauen, Dr. M. Kattler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B1B27-A339-4B2B-B069-074E18FE80CF}" type="slidenum">
              <a:rPr lang="de-DE" smtClean="0">
                <a:solidFill>
                  <a:srgbClr val="738AC8">
                    <a:lumMod val="75000"/>
                  </a:srgbClr>
                </a:solidFill>
              </a:rPr>
              <a:pPr/>
              <a:t>‹Nr.›</a:t>
            </a:fld>
            <a:endParaRPr lang="de-DE" dirty="0">
              <a:solidFill>
                <a:srgbClr val="738AC8">
                  <a:lumMod val="75000"/>
                </a:srgbClr>
              </a:solidFill>
            </a:endParaRPr>
          </a:p>
        </p:txBody>
      </p:sp>
      <p:graphicFrame>
        <p:nvGraphicFramePr>
          <p:cNvPr id="10" name="Diagramm 9"/>
          <p:cNvGraphicFramePr/>
          <p:nvPr userDrawn="1">
            <p:extLst>
              <p:ext uri="{D42A27DB-BD31-4B8C-83A1-F6EECF244321}">
                <p14:modId xmlns:p14="http://schemas.microsoft.com/office/powerpoint/2010/main" val="2029584673"/>
              </p:ext>
            </p:extLst>
          </p:nvPr>
        </p:nvGraphicFramePr>
        <p:xfrm>
          <a:off x="1907704" y="213285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872223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792288" y="620688"/>
            <a:ext cx="5486400" cy="1008112"/>
          </a:xfrm>
        </p:spPr>
        <p:txBody>
          <a:bodyPr anchor="b"/>
          <a:lstStyle>
            <a:lvl1pPr algn="l">
              <a:defRPr sz="2000" b="1" baseline="0"/>
            </a:lvl1pPr>
          </a:lstStyle>
          <a:p>
            <a:r>
              <a:rPr lang="de-DE" dirty="0"/>
              <a:t>Wohnraumversorgung in Frankenthal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932F5-C334-4A87-89E3-049B1D2269E5}" type="datetime1">
              <a:rPr lang="de-DE" smtClean="0">
                <a:solidFill>
                  <a:srgbClr val="738AC8">
                    <a:lumMod val="75000"/>
                  </a:srgbClr>
                </a:solidFill>
              </a:rPr>
              <a:pPr/>
              <a:t>25.04.2022</a:t>
            </a:fld>
            <a:endParaRPr lang="de-DE" dirty="0">
              <a:solidFill>
                <a:srgbClr val="738AC8">
                  <a:lumMod val="75000"/>
                </a:srgb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>
                <a:solidFill>
                  <a:srgbClr val="738AC8">
                    <a:lumMod val="75000"/>
                  </a:srgbClr>
                </a:solidFill>
              </a:rPr>
              <a:t>Stadtverwaltung Frankenthal, Bereich Planen und Bauen, Dr. M. Kattler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B1B27-A339-4B2B-B069-074E18FE80CF}" type="slidenum">
              <a:rPr lang="de-DE" smtClean="0">
                <a:solidFill>
                  <a:srgbClr val="738AC8">
                    <a:lumMod val="75000"/>
                  </a:srgbClr>
                </a:solidFill>
              </a:rPr>
              <a:pPr/>
              <a:t>‹Nr.›</a:t>
            </a:fld>
            <a:endParaRPr lang="de-DE" dirty="0">
              <a:solidFill>
                <a:srgbClr val="738AC8">
                  <a:lumMod val="75000"/>
                </a:srgbClr>
              </a:solidFill>
            </a:endParaRPr>
          </a:p>
        </p:txBody>
      </p:sp>
      <p:graphicFrame>
        <p:nvGraphicFramePr>
          <p:cNvPr id="8" name="Diagramm 7"/>
          <p:cNvGraphicFramePr/>
          <p:nvPr userDrawn="1">
            <p:extLst>
              <p:ext uri="{D42A27DB-BD31-4B8C-83A1-F6EECF244321}">
                <p14:modId xmlns:p14="http://schemas.microsoft.com/office/powerpoint/2010/main" val="813156921"/>
              </p:ext>
            </p:extLst>
          </p:nvPr>
        </p:nvGraphicFramePr>
        <p:xfrm>
          <a:off x="1043608" y="191683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5136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C3E0F-16E9-4DDC-84B6-0F4D62973A5E}" type="datetimeFigureOut">
              <a:rPr lang="de-DE" smtClean="0"/>
              <a:t>25.04.2022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D45EB-F7C9-49CA-93FA-B11038E09C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75012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792288" y="620688"/>
            <a:ext cx="5486400" cy="1008112"/>
          </a:xfrm>
        </p:spPr>
        <p:txBody>
          <a:bodyPr anchor="b">
            <a:noAutofit/>
          </a:bodyPr>
          <a:lstStyle>
            <a:lvl1pPr algn="l">
              <a:defRPr sz="3200" b="1" baseline="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de-DE" dirty="0"/>
              <a:t>Möglichkeiten der Wohnraumschaffung ?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C112A-0667-429E-A984-A2C5B7933586}" type="datetime1">
              <a:rPr lang="de-DE" smtClean="0">
                <a:solidFill>
                  <a:srgbClr val="738AC8">
                    <a:lumMod val="75000"/>
                  </a:srgbClr>
                </a:solidFill>
              </a:rPr>
              <a:pPr/>
              <a:t>25.04.2022</a:t>
            </a:fld>
            <a:endParaRPr lang="de-DE" dirty="0">
              <a:solidFill>
                <a:srgbClr val="738AC8">
                  <a:lumMod val="75000"/>
                </a:srgb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>
                <a:solidFill>
                  <a:srgbClr val="738AC8">
                    <a:lumMod val="75000"/>
                  </a:srgbClr>
                </a:solidFill>
              </a:rPr>
              <a:t>Stadtverwaltung Frankenthal, Bereich Planen und Bauen, Dr. M. Kattler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B1B27-A339-4B2B-B069-074E18FE80CF}" type="slidenum">
              <a:rPr lang="de-DE" smtClean="0">
                <a:solidFill>
                  <a:srgbClr val="738AC8">
                    <a:lumMod val="75000"/>
                  </a:srgbClr>
                </a:solidFill>
              </a:rPr>
              <a:pPr/>
              <a:t>‹Nr.›</a:t>
            </a:fld>
            <a:endParaRPr lang="de-DE" dirty="0">
              <a:solidFill>
                <a:srgbClr val="738AC8">
                  <a:lumMod val="75000"/>
                </a:srgbClr>
              </a:solidFill>
            </a:endParaRPr>
          </a:p>
        </p:txBody>
      </p:sp>
      <p:sp>
        <p:nvSpPr>
          <p:cNvPr id="4" name="Rechteck 3"/>
          <p:cNvSpPr/>
          <p:nvPr userDrawn="1"/>
        </p:nvSpPr>
        <p:spPr>
          <a:xfrm>
            <a:off x="899592" y="2397949"/>
            <a:ext cx="324036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b="1" dirty="0">
                <a:solidFill>
                  <a:srgbClr val="EA157A">
                    <a:lumMod val="75000"/>
                  </a:srgbClr>
                </a:solidFill>
              </a:rPr>
              <a:t>Außenentwicklung</a:t>
            </a:r>
          </a:p>
          <a:p>
            <a:endParaRPr lang="de-DE" dirty="0">
              <a:solidFill>
                <a:srgbClr val="EA157A">
                  <a:lumMod val="75000"/>
                </a:srgbClr>
              </a:solidFill>
            </a:endParaRPr>
          </a:p>
          <a:p>
            <a:r>
              <a:rPr lang="de-DE" dirty="0">
                <a:solidFill>
                  <a:srgbClr val="EA157A">
                    <a:lumMod val="75000"/>
                  </a:srgbClr>
                </a:solidFill>
              </a:rPr>
              <a:t>Stadterweiterung nach Westen</a:t>
            </a:r>
          </a:p>
          <a:p>
            <a:endParaRPr lang="de-DE" dirty="0">
              <a:solidFill>
                <a:srgbClr val="EA157A">
                  <a:lumMod val="75000"/>
                </a:srgbClr>
              </a:solidFill>
            </a:endParaRPr>
          </a:p>
          <a:p>
            <a:r>
              <a:rPr lang="de-DE" dirty="0">
                <a:solidFill>
                  <a:srgbClr val="EA157A">
                    <a:lumMod val="75000"/>
                  </a:srgbClr>
                </a:solidFill>
              </a:rPr>
              <a:t>neue Baugebiete in den Vororten</a:t>
            </a:r>
          </a:p>
        </p:txBody>
      </p:sp>
      <p:sp>
        <p:nvSpPr>
          <p:cNvPr id="9" name="Rechteck 8"/>
          <p:cNvSpPr/>
          <p:nvPr userDrawn="1"/>
        </p:nvSpPr>
        <p:spPr>
          <a:xfrm>
            <a:off x="4427984" y="2397949"/>
            <a:ext cx="3888432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b="1" dirty="0">
                <a:solidFill>
                  <a:srgbClr val="EA157A">
                    <a:lumMod val="75000"/>
                  </a:srgbClr>
                </a:solidFill>
              </a:rPr>
              <a:t>Innenentwicklung</a:t>
            </a:r>
          </a:p>
          <a:p>
            <a:endParaRPr lang="de-DE" dirty="0">
              <a:solidFill>
                <a:srgbClr val="EA157A">
                  <a:lumMod val="75000"/>
                </a:srgbClr>
              </a:solidFill>
            </a:endParaRPr>
          </a:p>
          <a:p>
            <a:r>
              <a:rPr lang="de-DE" dirty="0">
                <a:solidFill>
                  <a:srgbClr val="EA157A">
                    <a:lumMod val="75000"/>
                  </a:srgbClr>
                </a:solidFill>
              </a:rPr>
              <a:t>Entwicklung von Potenzialen:</a:t>
            </a:r>
          </a:p>
          <a:p>
            <a:endParaRPr lang="de-DE" dirty="0">
              <a:solidFill>
                <a:srgbClr val="EA157A">
                  <a:lumMod val="75000"/>
                </a:srgbClr>
              </a:solidFill>
            </a:endParaRPr>
          </a:p>
          <a:p>
            <a:r>
              <a:rPr lang="de-DE" dirty="0">
                <a:solidFill>
                  <a:srgbClr val="EA157A">
                    <a:lumMod val="75000"/>
                  </a:srgbClr>
                </a:solidFill>
              </a:rPr>
              <a:t>-Schließung von Baulücken</a:t>
            </a:r>
          </a:p>
          <a:p>
            <a:r>
              <a:rPr lang="de-DE" dirty="0">
                <a:solidFill>
                  <a:srgbClr val="EA157A">
                    <a:lumMod val="75000"/>
                  </a:srgbClr>
                </a:solidFill>
              </a:rPr>
              <a:t>-Revitalisierung von Brachflächen</a:t>
            </a:r>
          </a:p>
          <a:p>
            <a:r>
              <a:rPr lang="de-DE" dirty="0">
                <a:solidFill>
                  <a:srgbClr val="EA157A">
                    <a:lumMod val="75000"/>
                  </a:srgbClr>
                </a:solidFill>
              </a:rPr>
              <a:t>-Konversion</a:t>
            </a:r>
          </a:p>
          <a:p>
            <a:r>
              <a:rPr lang="de-DE" dirty="0">
                <a:solidFill>
                  <a:srgbClr val="EA157A">
                    <a:lumMod val="75000"/>
                  </a:srgbClr>
                </a:solidFill>
              </a:rPr>
              <a:t>-Nachverdichtung</a:t>
            </a:r>
          </a:p>
          <a:p>
            <a:r>
              <a:rPr lang="de-DE" dirty="0">
                <a:solidFill>
                  <a:srgbClr val="EA157A">
                    <a:lumMod val="75000"/>
                  </a:srgbClr>
                </a:solidFill>
              </a:rPr>
              <a:t>-Bauen in zweiter Reihe</a:t>
            </a:r>
          </a:p>
          <a:p>
            <a:r>
              <a:rPr lang="de-DE" dirty="0">
                <a:solidFill>
                  <a:srgbClr val="EA157A">
                    <a:lumMod val="75000"/>
                  </a:srgbClr>
                </a:solidFill>
              </a:rPr>
              <a:t>-Umnutzung leerstehender   Gebäude</a:t>
            </a:r>
          </a:p>
          <a:p>
            <a:r>
              <a:rPr lang="de-DE" dirty="0">
                <a:solidFill>
                  <a:srgbClr val="EA157A">
                    <a:lumMod val="75000"/>
                  </a:srgbClr>
                </a:solidFill>
              </a:rPr>
              <a:t>-Vertikales Wachstum</a:t>
            </a:r>
          </a:p>
          <a:p>
            <a:endParaRPr lang="de-DE" dirty="0">
              <a:solidFill>
                <a:srgbClr val="EA157A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0221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792288" y="404664"/>
            <a:ext cx="5486400" cy="792088"/>
          </a:xfrm>
        </p:spPr>
        <p:txBody>
          <a:bodyPr anchor="b">
            <a:noAutofit/>
          </a:bodyPr>
          <a:lstStyle>
            <a:lvl1pPr algn="l">
              <a:defRPr sz="3200" b="1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Verfügbare Instrumente?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9C864-5A3A-4333-A7F9-C29C7D52DE9D}" type="datetime1">
              <a:rPr lang="de-DE" smtClean="0">
                <a:solidFill>
                  <a:srgbClr val="738AC8">
                    <a:lumMod val="75000"/>
                  </a:srgbClr>
                </a:solidFill>
              </a:rPr>
              <a:pPr/>
              <a:t>25.04.2022</a:t>
            </a:fld>
            <a:endParaRPr lang="de-DE" dirty="0">
              <a:solidFill>
                <a:srgbClr val="738AC8">
                  <a:lumMod val="75000"/>
                </a:srgb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>
                <a:solidFill>
                  <a:srgbClr val="738AC8">
                    <a:lumMod val="75000"/>
                  </a:srgbClr>
                </a:solidFill>
              </a:rPr>
              <a:t>Stadtverwaltung Frankenthal, Bereich Planen und Bauen, Dr. M. Kattler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B1B27-A339-4B2B-B069-074E18FE80CF}" type="slidenum">
              <a:rPr lang="de-DE" smtClean="0">
                <a:solidFill>
                  <a:srgbClr val="738AC8">
                    <a:lumMod val="75000"/>
                  </a:srgbClr>
                </a:solidFill>
              </a:rPr>
              <a:pPr/>
              <a:t>‹Nr.›</a:t>
            </a:fld>
            <a:endParaRPr lang="de-DE" dirty="0">
              <a:solidFill>
                <a:srgbClr val="738AC8">
                  <a:lumMod val="75000"/>
                </a:srgbClr>
              </a:solidFill>
            </a:endParaRPr>
          </a:p>
        </p:txBody>
      </p:sp>
      <p:sp>
        <p:nvSpPr>
          <p:cNvPr id="3" name="Abgerundetes Rechteck 2"/>
          <p:cNvSpPr/>
          <p:nvPr userDrawn="1"/>
        </p:nvSpPr>
        <p:spPr>
          <a:xfrm>
            <a:off x="827584" y="1340768"/>
            <a:ext cx="3744416" cy="496855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600" b="1" dirty="0">
                <a:solidFill>
                  <a:prstClr val="black"/>
                </a:solidFill>
              </a:rPr>
              <a:t>Städtische Flächen</a:t>
            </a:r>
          </a:p>
          <a:p>
            <a:endParaRPr lang="de-DE" sz="1600" b="1" dirty="0">
              <a:solidFill>
                <a:prstClr val="black"/>
              </a:solidFill>
            </a:endParaRPr>
          </a:p>
          <a:p>
            <a:r>
              <a:rPr lang="de-DE" sz="1600" dirty="0">
                <a:solidFill>
                  <a:prstClr val="black"/>
                </a:solidFill>
              </a:rPr>
              <a:t>Formelle Instrumente</a:t>
            </a:r>
          </a:p>
          <a:p>
            <a:endParaRPr lang="de-DE" sz="1600" dirty="0">
              <a:solidFill>
                <a:prstClr val="black"/>
              </a:solidFill>
            </a:endParaRPr>
          </a:p>
          <a:p>
            <a:r>
              <a:rPr lang="de-DE" sz="1600" dirty="0">
                <a:solidFill>
                  <a:prstClr val="black"/>
                </a:solidFill>
              </a:rPr>
              <a:t>-Bebauungspläne</a:t>
            </a:r>
          </a:p>
          <a:p>
            <a:r>
              <a:rPr lang="de-DE" sz="1600" dirty="0">
                <a:solidFill>
                  <a:prstClr val="black"/>
                </a:solidFill>
              </a:rPr>
              <a:t>-besonderes Städtebaurecht</a:t>
            </a:r>
          </a:p>
          <a:p>
            <a:r>
              <a:rPr lang="de-DE" sz="1600" dirty="0">
                <a:solidFill>
                  <a:prstClr val="black"/>
                </a:solidFill>
              </a:rPr>
              <a:t>-Satzungen nach § 34 BauGB (4)</a:t>
            </a:r>
          </a:p>
          <a:p>
            <a:r>
              <a:rPr lang="de-DE" sz="1600" dirty="0">
                <a:solidFill>
                  <a:prstClr val="black"/>
                </a:solidFill>
              </a:rPr>
              <a:t>-städtebauliche Verträge mit  privaten Investoren</a:t>
            </a:r>
          </a:p>
          <a:p>
            <a:r>
              <a:rPr lang="de-DE" sz="1600" dirty="0">
                <a:solidFill>
                  <a:prstClr val="black"/>
                </a:solidFill>
              </a:rPr>
              <a:t>-Konzeptvergabe</a:t>
            </a:r>
          </a:p>
          <a:p>
            <a:r>
              <a:rPr lang="de-DE" sz="1600" dirty="0">
                <a:solidFill>
                  <a:prstClr val="black"/>
                </a:solidFill>
              </a:rPr>
              <a:t>-Neue Instrumente durch BauGB Novelle 2017 (z.B. Urbanes Gebiet, Einbeziehung von Außenbereichsflächen in das beschleunigte Verfahren</a:t>
            </a:r>
          </a:p>
          <a:p>
            <a:r>
              <a:rPr lang="de-DE" sz="1600" dirty="0">
                <a:solidFill>
                  <a:prstClr val="black"/>
                </a:solidFill>
              </a:rPr>
              <a:t>-Bodenvorratspolitik</a:t>
            </a:r>
          </a:p>
          <a:p>
            <a:r>
              <a:rPr lang="de-DE" sz="1600" dirty="0">
                <a:solidFill>
                  <a:prstClr val="black"/>
                </a:solidFill>
              </a:rPr>
              <a:t>-Bodenordnung (Umlegung § 45 BauGB)</a:t>
            </a:r>
          </a:p>
          <a:p>
            <a:endParaRPr lang="de-DE" b="1" dirty="0">
              <a:solidFill>
                <a:prstClr val="white"/>
              </a:solidFill>
            </a:endParaRPr>
          </a:p>
        </p:txBody>
      </p:sp>
      <p:sp>
        <p:nvSpPr>
          <p:cNvPr id="8" name="Rechteck 7"/>
          <p:cNvSpPr/>
          <p:nvPr userDrawn="1"/>
        </p:nvSpPr>
        <p:spPr>
          <a:xfrm>
            <a:off x="4644008" y="1700808"/>
            <a:ext cx="3960440" cy="424847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b="1" dirty="0">
                <a:solidFill>
                  <a:prstClr val="black"/>
                </a:solidFill>
              </a:rPr>
              <a:t>Private Flächen und Immobilien</a:t>
            </a:r>
          </a:p>
          <a:p>
            <a:endParaRPr lang="de-DE" b="1" dirty="0">
              <a:solidFill>
                <a:prstClr val="black"/>
              </a:solidFill>
            </a:endParaRPr>
          </a:p>
          <a:p>
            <a:r>
              <a:rPr lang="de-DE" dirty="0">
                <a:solidFill>
                  <a:prstClr val="black"/>
                </a:solidFill>
              </a:rPr>
              <a:t>Informelle Instrumente</a:t>
            </a:r>
          </a:p>
          <a:p>
            <a:endParaRPr lang="de-DE" dirty="0">
              <a:solidFill>
                <a:prstClr val="black"/>
              </a:solidFill>
            </a:endParaRPr>
          </a:p>
          <a:p>
            <a:r>
              <a:rPr lang="de-DE" dirty="0">
                <a:solidFill>
                  <a:prstClr val="black"/>
                </a:solidFill>
              </a:rPr>
              <a:t>-Sensibilisierung und Bewusstseinsbildung</a:t>
            </a:r>
          </a:p>
          <a:p>
            <a:r>
              <a:rPr lang="de-DE" dirty="0">
                <a:solidFill>
                  <a:prstClr val="black"/>
                </a:solidFill>
              </a:rPr>
              <a:t>-Informations- und Beratungsangebote</a:t>
            </a:r>
          </a:p>
          <a:p>
            <a:r>
              <a:rPr lang="de-DE" dirty="0">
                <a:solidFill>
                  <a:prstClr val="black"/>
                </a:solidFill>
              </a:rPr>
              <a:t>-Anreize durch Förderprogramme</a:t>
            </a:r>
          </a:p>
          <a:p>
            <a:r>
              <a:rPr lang="de-DE" dirty="0">
                <a:solidFill>
                  <a:prstClr val="black"/>
                </a:solidFill>
              </a:rPr>
              <a:t>-Vernetzung der unterschiedlichen Akteure</a:t>
            </a:r>
          </a:p>
          <a:p>
            <a:endParaRPr lang="de-DE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43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B4F06-008F-4AD5-96CE-3F4E48533C20}" type="datetime1">
              <a:rPr lang="de-DE" smtClean="0">
                <a:solidFill>
                  <a:srgbClr val="738AC8">
                    <a:lumMod val="75000"/>
                  </a:srgbClr>
                </a:solidFill>
              </a:rPr>
              <a:pPr/>
              <a:t>25.04.2022</a:t>
            </a:fld>
            <a:endParaRPr lang="de-DE" dirty="0">
              <a:solidFill>
                <a:srgbClr val="738AC8">
                  <a:lumMod val="75000"/>
                </a:srgb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>
                <a:solidFill>
                  <a:srgbClr val="738AC8">
                    <a:lumMod val="75000"/>
                  </a:srgbClr>
                </a:solidFill>
              </a:rPr>
              <a:t>Stadtverwaltung Frankenthal, Bereich Planen und Bauen, Dr. M. Kattler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B1B27-A339-4B2B-B069-074E18FE80CF}" type="slidenum">
              <a:rPr lang="de-DE" smtClean="0">
                <a:solidFill>
                  <a:srgbClr val="738AC8">
                    <a:lumMod val="75000"/>
                  </a:srgbClr>
                </a:solidFill>
              </a:rPr>
              <a:pPr/>
              <a:t>‹Nr.›</a:t>
            </a:fld>
            <a:endParaRPr lang="de-DE" dirty="0">
              <a:solidFill>
                <a:srgbClr val="738AC8">
                  <a:lumMod val="75000"/>
                </a:srgbClr>
              </a:solidFill>
            </a:endParaRPr>
          </a:p>
        </p:txBody>
      </p:sp>
      <p:graphicFrame>
        <p:nvGraphicFramePr>
          <p:cNvPr id="4" name="Diagramm 3"/>
          <p:cNvGraphicFramePr/>
          <p:nvPr userDrawn="1">
            <p:extLst>
              <p:ext uri="{D42A27DB-BD31-4B8C-83A1-F6EECF244321}">
                <p14:modId xmlns:p14="http://schemas.microsoft.com/office/powerpoint/2010/main" val="3213715726"/>
              </p:ext>
            </p:extLst>
          </p:nvPr>
        </p:nvGraphicFramePr>
        <p:xfrm>
          <a:off x="1547664" y="620688"/>
          <a:ext cx="6096000" cy="4768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687912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DD47C-458E-435C-9118-50FF1A73A98D}" type="datetime1">
              <a:rPr lang="de-DE" smtClean="0">
                <a:solidFill>
                  <a:srgbClr val="738AC8">
                    <a:lumMod val="75000"/>
                  </a:srgbClr>
                </a:solidFill>
              </a:rPr>
              <a:pPr/>
              <a:t>25.04.2022</a:t>
            </a:fld>
            <a:endParaRPr lang="de-DE" dirty="0">
              <a:solidFill>
                <a:srgbClr val="738AC8">
                  <a:lumMod val="75000"/>
                </a:srgb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>
                <a:solidFill>
                  <a:srgbClr val="738AC8">
                    <a:lumMod val="75000"/>
                  </a:srgbClr>
                </a:solidFill>
              </a:rPr>
              <a:t>Stadtverwaltung Frankenthal, Bereich Planen und Bauen, Dr. M. Kattler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B1B27-A339-4B2B-B069-074E18FE80CF}" type="slidenum">
              <a:rPr lang="de-DE" smtClean="0">
                <a:solidFill>
                  <a:srgbClr val="738AC8">
                    <a:lumMod val="75000"/>
                  </a:srgbClr>
                </a:solidFill>
              </a:rPr>
              <a:pPr/>
              <a:t>‹Nr.›</a:t>
            </a:fld>
            <a:endParaRPr lang="de-DE" dirty="0">
              <a:solidFill>
                <a:srgbClr val="738AC8">
                  <a:lumMod val="75000"/>
                </a:srgbClr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8639"/>
            <a:ext cx="5040560" cy="619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6405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7559B-9EC0-4AC1-B9AE-64F20235F628}" type="datetime1">
              <a:rPr lang="de-DE" smtClean="0">
                <a:solidFill>
                  <a:srgbClr val="738AC8">
                    <a:lumMod val="75000"/>
                  </a:srgbClr>
                </a:solidFill>
              </a:rPr>
              <a:pPr/>
              <a:t>25.04.2022</a:t>
            </a:fld>
            <a:endParaRPr lang="de-DE" dirty="0">
              <a:solidFill>
                <a:srgbClr val="738AC8">
                  <a:lumMod val="75000"/>
                </a:srgb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>
                <a:solidFill>
                  <a:srgbClr val="738AC8">
                    <a:lumMod val="75000"/>
                  </a:srgbClr>
                </a:solidFill>
              </a:rPr>
              <a:t>Stadtverwaltung Frankenthal, Bereich Planen und Bauen, Dr. M. Kattler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B1B27-A339-4B2B-B069-074E18FE80CF}" type="slidenum">
              <a:rPr lang="de-DE" smtClean="0">
                <a:solidFill>
                  <a:srgbClr val="738AC8">
                    <a:lumMod val="75000"/>
                  </a:srgbClr>
                </a:solidFill>
              </a:rPr>
              <a:pPr/>
              <a:t>‹Nr.›</a:t>
            </a:fld>
            <a:endParaRPr lang="de-DE" dirty="0">
              <a:solidFill>
                <a:srgbClr val="738AC8">
                  <a:lumMod val="75000"/>
                </a:srgb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36712"/>
            <a:ext cx="7120136" cy="5436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 userDrawn="1"/>
        </p:nvSpPr>
        <p:spPr>
          <a:xfrm>
            <a:off x="971600" y="260648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prstClr val="black"/>
                </a:solidFill>
              </a:rPr>
              <a:t>Baulücken in Flomersheim</a:t>
            </a:r>
          </a:p>
        </p:txBody>
      </p:sp>
    </p:spTree>
    <p:extLst>
      <p:ext uri="{BB962C8B-B14F-4D97-AF65-F5344CB8AC3E}">
        <p14:creationId xmlns:p14="http://schemas.microsoft.com/office/powerpoint/2010/main" val="27211854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F8CC0-12D1-497C-A254-F056F9AAA02F}" type="datetime1">
              <a:rPr lang="de-DE" smtClean="0">
                <a:solidFill>
                  <a:srgbClr val="738AC8">
                    <a:lumMod val="75000"/>
                  </a:srgbClr>
                </a:solidFill>
              </a:rPr>
              <a:pPr/>
              <a:t>25.04.2022</a:t>
            </a:fld>
            <a:endParaRPr lang="de-DE" dirty="0">
              <a:solidFill>
                <a:srgbClr val="738AC8">
                  <a:lumMod val="75000"/>
                </a:srgb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>
                <a:solidFill>
                  <a:srgbClr val="738AC8">
                    <a:lumMod val="75000"/>
                  </a:srgbClr>
                </a:solidFill>
              </a:rPr>
              <a:t>Stadtverwaltung Frankenthal, Bereich Planen und Bauen, Dr. M. Kattler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B1B27-A339-4B2B-B069-074E18FE80CF}" type="slidenum">
              <a:rPr lang="de-DE" smtClean="0">
                <a:solidFill>
                  <a:srgbClr val="738AC8">
                    <a:lumMod val="75000"/>
                  </a:srgbClr>
                </a:solidFill>
              </a:rPr>
              <a:pPr/>
              <a:t>‹Nr.›</a:t>
            </a:fld>
            <a:endParaRPr lang="de-DE" dirty="0">
              <a:solidFill>
                <a:srgbClr val="738AC8">
                  <a:lumMod val="75000"/>
                </a:srgb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866775"/>
            <a:ext cx="6057900" cy="51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 userDrawn="1"/>
        </p:nvSpPr>
        <p:spPr>
          <a:xfrm>
            <a:off x="1543050" y="116632"/>
            <a:ext cx="6057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prstClr val="black"/>
                </a:solidFill>
              </a:rPr>
              <a:t>Baulücken in Mörsch</a:t>
            </a:r>
          </a:p>
        </p:txBody>
      </p:sp>
    </p:spTree>
    <p:extLst>
      <p:ext uri="{BB962C8B-B14F-4D97-AF65-F5344CB8AC3E}">
        <p14:creationId xmlns:p14="http://schemas.microsoft.com/office/powerpoint/2010/main" val="40812546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89B39-682A-4EA0-A036-E73121F06B60}" type="datetime1">
              <a:rPr lang="de-DE" smtClean="0">
                <a:solidFill>
                  <a:srgbClr val="738AC8">
                    <a:lumMod val="75000"/>
                  </a:srgbClr>
                </a:solidFill>
              </a:rPr>
              <a:pPr/>
              <a:t>25.04.2022</a:t>
            </a:fld>
            <a:endParaRPr lang="de-DE" dirty="0">
              <a:solidFill>
                <a:srgbClr val="738AC8">
                  <a:lumMod val="75000"/>
                </a:srgb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>
                <a:solidFill>
                  <a:srgbClr val="738AC8">
                    <a:lumMod val="75000"/>
                  </a:srgbClr>
                </a:solidFill>
              </a:rPr>
              <a:t>Stadtverwaltung Frankenthal, Bereich Planen und Bauen, Dr. M. Kattler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B1B27-A339-4B2B-B069-074E18FE80CF}" type="slidenum">
              <a:rPr lang="de-DE" smtClean="0">
                <a:solidFill>
                  <a:srgbClr val="738AC8">
                    <a:lumMod val="75000"/>
                  </a:srgbClr>
                </a:solidFill>
              </a:rPr>
              <a:pPr/>
              <a:t>‹Nr.›</a:t>
            </a:fld>
            <a:endParaRPr lang="de-DE" dirty="0">
              <a:solidFill>
                <a:srgbClr val="738AC8">
                  <a:lumMod val="75000"/>
                </a:srgb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238" y="790575"/>
            <a:ext cx="6105525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 userDrawn="1"/>
        </p:nvSpPr>
        <p:spPr>
          <a:xfrm>
            <a:off x="1519238" y="260648"/>
            <a:ext cx="6105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prstClr val="black"/>
                </a:solidFill>
              </a:rPr>
              <a:t>Baulücken in Eppstein</a:t>
            </a:r>
          </a:p>
        </p:txBody>
      </p:sp>
    </p:spTree>
    <p:extLst>
      <p:ext uri="{BB962C8B-B14F-4D97-AF65-F5344CB8AC3E}">
        <p14:creationId xmlns:p14="http://schemas.microsoft.com/office/powerpoint/2010/main" val="27417988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57E8C-7B5E-4843-82F5-C9E86D978D1C}" type="datetime1">
              <a:rPr lang="de-DE" smtClean="0">
                <a:solidFill>
                  <a:srgbClr val="738AC8">
                    <a:lumMod val="75000"/>
                  </a:srgbClr>
                </a:solidFill>
              </a:rPr>
              <a:pPr/>
              <a:t>25.04.2022</a:t>
            </a:fld>
            <a:endParaRPr lang="de-DE" dirty="0">
              <a:solidFill>
                <a:srgbClr val="738AC8">
                  <a:lumMod val="75000"/>
                </a:srgb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>
                <a:solidFill>
                  <a:srgbClr val="738AC8">
                    <a:lumMod val="75000"/>
                  </a:srgbClr>
                </a:solidFill>
              </a:rPr>
              <a:t>Stadtverwaltung Frankenthal, Bereich Planen und Bauen, Dr. M. Kattler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B1B27-A339-4B2B-B069-074E18FE80CF}" type="slidenum">
              <a:rPr lang="de-DE" smtClean="0">
                <a:solidFill>
                  <a:srgbClr val="738AC8">
                    <a:lumMod val="75000"/>
                  </a:srgbClr>
                </a:solidFill>
              </a:rPr>
              <a:pPr/>
              <a:t>‹Nr.›</a:t>
            </a:fld>
            <a:endParaRPr lang="de-DE" dirty="0">
              <a:solidFill>
                <a:srgbClr val="738AC8">
                  <a:lumMod val="75000"/>
                </a:srgb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19" y="692695"/>
            <a:ext cx="3960441" cy="561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 userDrawn="1"/>
        </p:nvSpPr>
        <p:spPr>
          <a:xfrm>
            <a:off x="2051719" y="188640"/>
            <a:ext cx="3960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prstClr val="black"/>
                </a:solidFill>
              </a:rPr>
              <a:t>Baulücken in Studernheim</a:t>
            </a:r>
          </a:p>
        </p:txBody>
      </p:sp>
    </p:spTree>
    <p:extLst>
      <p:ext uri="{BB962C8B-B14F-4D97-AF65-F5344CB8AC3E}">
        <p14:creationId xmlns:p14="http://schemas.microsoft.com/office/powerpoint/2010/main" val="23149442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E6407-4D5A-4B61-B52E-660C02B34601}" type="datetime1">
              <a:rPr lang="de-DE" smtClean="0">
                <a:solidFill>
                  <a:srgbClr val="738AC8">
                    <a:lumMod val="75000"/>
                  </a:srgbClr>
                </a:solidFill>
              </a:rPr>
              <a:pPr/>
              <a:t>25.04.2022</a:t>
            </a:fld>
            <a:endParaRPr lang="de-DE" dirty="0">
              <a:solidFill>
                <a:srgbClr val="738AC8">
                  <a:lumMod val="75000"/>
                </a:srgb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>
                <a:solidFill>
                  <a:srgbClr val="738AC8">
                    <a:lumMod val="75000"/>
                  </a:srgbClr>
                </a:solidFill>
              </a:rPr>
              <a:t>Stadtverwaltung Frankenthal, Bereich Planen und Bauen, Dr. M. Kattler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B1B27-A339-4B2B-B069-074E18FE80CF}" type="slidenum">
              <a:rPr lang="de-DE" smtClean="0">
                <a:solidFill>
                  <a:srgbClr val="738AC8">
                    <a:lumMod val="75000"/>
                  </a:srgbClr>
                </a:solidFill>
              </a:rPr>
              <a:pPr/>
              <a:t>‹Nr.›</a:t>
            </a:fld>
            <a:endParaRPr lang="de-DE" dirty="0">
              <a:solidFill>
                <a:srgbClr val="738AC8">
                  <a:lumMod val="75000"/>
                </a:srgb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421" y="44624"/>
            <a:ext cx="4636804" cy="6336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71777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83568" y="404664"/>
            <a:ext cx="7128792" cy="792088"/>
          </a:xfrm>
        </p:spPr>
        <p:txBody>
          <a:bodyPr anchor="b">
            <a:noAutofit/>
          </a:bodyPr>
          <a:lstStyle>
            <a:lvl1pPr algn="l">
              <a:defRPr sz="3200" b="1" baseline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de-DE" dirty="0"/>
              <a:t>Tatsächlich bebaubare Flächen ?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DFE02-9C77-4BE1-9B20-F9A85E6123B2}" type="datetime1">
              <a:rPr lang="de-DE" smtClean="0">
                <a:solidFill>
                  <a:srgbClr val="738AC8">
                    <a:lumMod val="75000"/>
                  </a:srgbClr>
                </a:solidFill>
              </a:rPr>
              <a:pPr/>
              <a:t>25.04.2022</a:t>
            </a:fld>
            <a:endParaRPr lang="de-DE" dirty="0">
              <a:solidFill>
                <a:srgbClr val="738AC8">
                  <a:lumMod val="75000"/>
                </a:srgb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>
                <a:solidFill>
                  <a:srgbClr val="738AC8">
                    <a:lumMod val="75000"/>
                  </a:srgbClr>
                </a:solidFill>
              </a:rPr>
              <a:t>Stadtverwaltung Frankenthal, Bereich Planen und Bauen, Dr. M. Kattler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B1B27-A339-4B2B-B069-074E18FE80CF}" type="slidenum">
              <a:rPr lang="de-DE" smtClean="0">
                <a:solidFill>
                  <a:srgbClr val="738AC8">
                    <a:lumMod val="75000"/>
                  </a:srgbClr>
                </a:solidFill>
              </a:rPr>
              <a:pPr/>
              <a:t>‹Nr.›</a:t>
            </a:fld>
            <a:endParaRPr lang="de-DE" dirty="0">
              <a:solidFill>
                <a:srgbClr val="738AC8">
                  <a:lumMod val="75000"/>
                </a:srgbClr>
              </a:solidFill>
            </a:endParaRPr>
          </a:p>
        </p:txBody>
      </p:sp>
      <p:sp>
        <p:nvSpPr>
          <p:cNvPr id="3" name="Rechteck 2"/>
          <p:cNvSpPr/>
          <p:nvPr userDrawn="1"/>
        </p:nvSpPr>
        <p:spPr>
          <a:xfrm>
            <a:off x="755576" y="1305342"/>
            <a:ext cx="705678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solidFill>
                  <a:prstClr val="black"/>
                </a:solidFill>
              </a:rPr>
              <a:t>Voraussetzungen:</a:t>
            </a:r>
          </a:p>
          <a:p>
            <a:endParaRPr lang="de-DE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prstClr val="black"/>
                </a:solidFill>
              </a:rPr>
              <a:t>Verfügbarkeit ?</a:t>
            </a:r>
          </a:p>
          <a:p>
            <a:pPr>
              <a:buFont typeface="Arial" panose="020B0604020202020204" pitchFamily="34" charset="0"/>
              <a:buNone/>
            </a:pPr>
            <a:endParaRPr lang="de-DE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prstClr val="black"/>
                </a:solidFill>
              </a:rPr>
              <a:t>Verfahren nach § 200 Abs. 3 BauGB notwendig?</a:t>
            </a:r>
          </a:p>
          <a:p>
            <a:pPr>
              <a:buFont typeface="Arial" panose="020B0604020202020204" pitchFamily="34" charset="0"/>
              <a:buNone/>
            </a:pPr>
            <a:endParaRPr lang="de-DE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prstClr val="black"/>
                </a:solidFill>
              </a:rPr>
              <a:t>Baurechtliche Situation</a:t>
            </a:r>
          </a:p>
          <a:p>
            <a:pPr>
              <a:buFont typeface="Arial" panose="020B0604020202020204" pitchFamily="34" charset="0"/>
              <a:buNone/>
            </a:pPr>
            <a:endParaRPr lang="de-DE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prstClr val="black"/>
                </a:solidFill>
              </a:rPr>
              <a:t>Erschließung und Infrastruktur</a:t>
            </a:r>
          </a:p>
          <a:p>
            <a:pPr>
              <a:buFont typeface="Arial" panose="020B0604020202020204" pitchFamily="34" charset="0"/>
              <a:buNone/>
            </a:pPr>
            <a:endParaRPr lang="de-DE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prstClr val="black"/>
                </a:solidFill>
              </a:rPr>
              <a:t>Boden</a:t>
            </a:r>
          </a:p>
          <a:p>
            <a:pPr>
              <a:buFont typeface="Arial" panose="020B0604020202020204" pitchFamily="34" charset="0"/>
              <a:buNone/>
            </a:pPr>
            <a:endParaRPr lang="de-DE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prstClr val="black"/>
                </a:solidFill>
              </a:rPr>
              <a:t>Lärmschutz</a:t>
            </a:r>
          </a:p>
          <a:p>
            <a:pPr>
              <a:buFont typeface="Arial" panose="020B0604020202020204" pitchFamily="34" charset="0"/>
              <a:buNone/>
            </a:pPr>
            <a:endParaRPr lang="de-DE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prstClr val="black"/>
                </a:solidFill>
              </a:rPr>
              <a:t>Naturschutz</a:t>
            </a:r>
          </a:p>
        </p:txBody>
      </p:sp>
    </p:spTree>
    <p:extLst>
      <p:ext uri="{BB962C8B-B14F-4D97-AF65-F5344CB8AC3E}">
        <p14:creationId xmlns:p14="http://schemas.microsoft.com/office/powerpoint/2010/main" val="3412300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C3E0F-16E9-4DDC-84B6-0F4D62973A5E}" type="datetimeFigureOut">
              <a:rPr lang="de-DE" smtClean="0"/>
              <a:t>25.04.2022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D45EB-F7C9-49CA-93FA-B11038E09C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97784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57772" y="4509120"/>
            <a:ext cx="7848872" cy="1152128"/>
          </a:xfrm>
        </p:spPr>
        <p:txBody>
          <a:bodyPr anchor="b">
            <a:noAutofit/>
          </a:bodyPr>
          <a:lstStyle>
            <a:lvl1pPr algn="l">
              <a:defRPr sz="3200" b="1" baseline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br>
              <a:rPr lang="de-DE" dirty="0"/>
            </a:br>
            <a:r>
              <a:rPr lang="de-DE" dirty="0"/>
              <a:t>Wohnraumversorgung in Speyer und Landau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00FED-8AB9-4E20-BE45-B76697D9B2DD}" type="datetime1">
              <a:rPr lang="de-DE" smtClean="0">
                <a:solidFill>
                  <a:srgbClr val="738AC8">
                    <a:lumMod val="75000"/>
                  </a:srgbClr>
                </a:solidFill>
              </a:rPr>
              <a:pPr/>
              <a:t>25.04.2022</a:t>
            </a:fld>
            <a:endParaRPr lang="de-DE" dirty="0">
              <a:solidFill>
                <a:srgbClr val="738AC8">
                  <a:lumMod val="75000"/>
                </a:srgb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>
                <a:solidFill>
                  <a:srgbClr val="738AC8">
                    <a:lumMod val="75000"/>
                  </a:srgbClr>
                </a:solidFill>
              </a:rPr>
              <a:t>Stadtverwaltung Frankenthal, Bereich Planen und Bauen, Dr. M. Kattler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B1B27-A339-4B2B-B069-074E18FE80CF}" type="slidenum">
              <a:rPr lang="de-DE" smtClean="0">
                <a:solidFill>
                  <a:srgbClr val="738AC8">
                    <a:lumMod val="75000"/>
                  </a:srgbClr>
                </a:solidFill>
              </a:rPr>
              <a:pPr/>
              <a:t>‹Nr.›</a:t>
            </a:fld>
            <a:endParaRPr lang="de-DE" dirty="0">
              <a:solidFill>
                <a:srgbClr val="738AC8">
                  <a:lumMod val="75000"/>
                </a:srgbClr>
              </a:solidFill>
            </a:endParaRPr>
          </a:p>
        </p:txBody>
      </p:sp>
      <p:sp>
        <p:nvSpPr>
          <p:cNvPr id="3" name="Textfeld 2"/>
          <p:cNvSpPr txBox="1"/>
          <p:nvPr userDrawn="1"/>
        </p:nvSpPr>
        <p:spPr>
          <a:xfrm>
            <a:off x="755576" y="4077072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Beispiele aus anderen Kommunen</a:t>
            </a:r>
          </a:p>
        </p:txBody>
      </p:sp>
    </p:spTree>
    <p:extLst>
      <p:ext uri="{BB962C8B-B14F-4D97-AF65-F5344CB8AC3E}">
        <p14:creationId xmlns:p14="http://schemas.microsoft.com/office/powerpoint/2010/main" val="493554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83568" y="404664"/>
            <a:ext cx="7416824" cy="792088"/>
          </a:xfrm>
        </p:spPr>
        <p:txBody>
          <a:bodyPr anchor="b">
            <a:noAutofit/>
          </a:bodyPr>
          <a:lstStyle>
            <a:lvl1pPr algn="l">
              <a:defRPr sz="3200" b="1" baseline="0">
                <a:solidFill>
                  <a:schemeClr val="tx1"/>
                </a:solidFill>
              </a:defRPr>
            </a:lvl1pPr>
          </a:lstStyle>
          <a:p>
            <a:r>
              <a:rPr lang="de-DE" sz="2400" dirty="0"/>
              <a:t>Wie gehen Speyer und Landau mit dieser Herausforderung um ?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98680-889D-4BD2-8CC4-4617837836FB}" type="datetime1">
              <a:rPr lang="de-DE" smtClean="0">
                <a:solidFill>
                  <a:srgbClr val="738AC8">
                    <a:lumMod val="75000"/>
                  </a:srgbClr>
                </a:solidFill>
              </a:rPr>
              <a:pPr/>
              <a:t>25.04.2022</a:t>
            </a:fld>
            <a:endParaRPr lang="de-DE" dirty="0">
              <a:solidFill>
                <a:srgbClr val="738AC8">
                  <a:lumMod val="75000"/>
                </a:srgb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>
                <a:solidFill>
                  <a:srgbClr val="738AC8">
                    <a:lumMod val="75000"/>
                  </a:srgbClr>
                </a:solidFill>
              </a:rPr>
              <a:t>Stadtverwaltung Frankenthal, Bereich Planen und Bauen, Dr. M. Kattler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B1B27-A339-4B2B-B069-074E18FE80CF}" type="slidenum">
              <a:rPr lang="de-DE" smtClean="0">
                <a:solidFill>
                  <a:srgbClr val="738AC8">
                    <a:lumMod val="75000"/>
                  </a:srgbClr>
                </a:solidFill>
              </a:rPr>
              <a:pPr/>
              <a:t>‹Nr.›</a:t>
            </a:fld>
            <a:endParaRPr lang="de-DE" dirty="0">
              <a:solidFill>
                <a:srgbClr val="738AC8">
                  <a:lumMod val="75000"/>
                </a:srgbClr>
              </a:solidFill>
            </a:endParaRPr>
          </a:p>
        </p:txBody>
      </p:sp>
      <p:graphicFrame>
        <p:nvGraphicFramePr>
          <p:cNvPr id="3" name="Diagramm 2"/>
          <p:cNvGraphicFramePr/>
          <p:nvPr userDrawn="1">
            <p:extLst>
              <p:ext uri="{D42A27DB-BD31-4B8C-83A1-F6EECF244321}">
                <p14:modId xmlns:p14="http://schemas.microsoft.com/office/powerpoint/2010/main" val="742195507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feld 3"/>
          <p:cNvSpPr txBox="1"/>
          <p:nvPr userDrawn="1"/>
        </p:nvSpPr>
        <p:spPr>
          <a:xfrm>
            <a:off x="4139952" y="3861048"/>
            <a:ext cx="48245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1" dirty="0">
                <a:solidFill>
                  <a:srgbClr val="D6ECFF">
                    <a:lumMod val="25000"/>
                  </a:srgbClr>
                </a:solidFill>
              </a:rPr>
              <a:t>Mittelzentren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1" dirty="0">
                <a:solidFill>
                  <a:srgbClr val="D6ECFF">
                    <a:lumMod val="25000"/>
                  </a:srgbClr>
                </a:solidFill>
              </a:rPr>
              <a:t>Einwohnerzahlen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1" dirty="0">
                <a:solidFill>
                  <a:srgbClr val="D6ECFF">
                    <a:lumMod val="25000"/>
                  </a:srgbClr>
                </a:solidFill>
              </a:rPr>
              <a:t>Mangel an (bezahlbarem) Wohnraum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1" dirty="0">
                <a:solidFill>
                  <a:srgbClr val="D6ECFF">
                    <a:lumMod val="25000"/>
                  </a:srgbClr>
                </a:solidFill>
              </a:rPr>
              <a:t>Fehlende Flächen zur Wohnraumentwicklung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1" dirty="0">
                <a:solidFill>
                  <a:srgbClr val="D6ECFF">
                    <a:lumMod val="25000"/>
                  </a:srgbClr>
                </a:solidFill>
              </a:rPr>
              <a:t>Hohe Nachfrage bei geringem Angebot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1" dirty="0">
                <a:solidFill>
                  <a:srgbClr val="D6ECFF">
                    <a:lumMod val="25000"/>
                  </a:srgbClr>
                </a:solidFill>
              </a:rPr>
              <a:t>Wenige personelle Ressourcen</a:t>
            </a:r>
          </a:p>
          <a:p>
            <a:r>
              <a:rPr lang="de-DE" sz="1600" b="1" dirty="0">
                <a:solidFill>
                  <a:srgbClr val="D6ECFF">
                    <a:lumMod val="25000"/>
                  </a:srgbClr>
                </a:solidFill>
              </a:rPr>
              <a:t>(Verwaltung)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1" dirty="0">
                <a:solidFill>
                  <a:srgbClr val="D6ECFF">
                    <a:lumMod val="25000"/>
                  </a:srgbClr>
                </a:solidFill>
              </a:rPr>
              <a:t>Finanznot der kommunalen Haushalte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b="1" dirty="0">
              <a:solidFill>
                <a:srgbClr val="D6ECFF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6016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123728" y="1268760"/>
            <a:ext cx="4176463" cy="432048"/>
          </a:xfrm>
        </p:spPr>
        <p:txBody>
          <a:bodyPr anchor="b">
            <a:noAutofit/>
          </a:bodyPr>
          <a:lstStyle>
            <a:lvl1pPr algn="l">
              <a:defRPr sz="1800" b="1" baseline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de-DE" dirty="0"/>
              <a:t>Statistische Zahlen fehlten bislang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21F14-1004-414C-A6CF-125830E98C1D}" type="datetime1">
              <a:rPr lang="de-DE" smtClean="0">
                <a:solidFill>
                  <a:srgbClr val="738AC8">
                    <a:lumMod val="75000"/>
                  </a:srgbClr>
                </a:solidFill>
              </a:rPr>
              <a:pPr/>
              <a:t>25.04.2022</a:t>
            </a:fld>
            <a:endParaRPr lang="de-DE" dirty="0">
              <a:solidFill>
                <a:srgbClr val="738AC8">
                  <a:lumMod val="75000"/>
                </a:srgb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>
                <a:solidFill>
                  <a:srgbClr val="738AC8">
                    <a:lumMod val="75000"/>
                  </a:srgbClr>
                </a:solidFill>
              </a:rPr>
              <a:t>Stadtverwaltung Frankenthal, Bereich Planen und Bauen, Dr. M. Kattler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B1B27-A339-4B2B-B069-074E18FE80CF}" type="slidenum">
              <a:rPr lang="de-DE" smtClean="0">
                <a:solidFill>
                  <a:srgbClr val="738AC8">
                    <a:lumMod val="75000"/>
                  </a:srgbClr>
                </a:solidFill>
              </a:rPr>
              <a:pPr/>
              <a:t>‹Nr.›</a:t>
            </a:fld>
            <a:endParaRPr lang="de-DE" dirty="0">
              <a:solidFill>
                <a:srgbClr val="738AC8">
                  <a:lumMod val="75000"/>
                </a:srgbClr>
              </a:solidFill>
            </a:endParaRPr>
          </a:p>
        </p:txBody>
      </p:sp>
      <p:sp>
        <p:nvSpPr>
          <p:cNvPr id="4" name="Rechteck 3"/>
          <p:cNvSpPr/>
          <p:nvPr userDrawn="1"/>
        </p:nvSpPr>
        <p:spPr>
          <a:xfrm>
            <a:off x="2843808" y="476672"/>
            <a:ext cx="252027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1" dirty="0">
                <a:ln w="1905"/>
                <a:gradFill>
                  <a:gsLst>
                    <a:gs pos="0">
                      <a:srgbClr val="1AB39F">
                        <a:shade val="20000"/>
                        <a:satMod val="200000"/>
                      </a:srgbClr>
                    </a:gs>
                    <a:gs pos="78000">
                      <a:srgbClr val="1AB39F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1AB39F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Speyer</a:t>
            </a:r>
          </a:p>
        </p:txBody>
      </p:sp>
      <p:graphicFrame>
        <p:nvGraphicFramePr>
          <p:cNvPr id="8" name="Diagramm 7"/>
          <p:cNvGraphicFramePr/>
          <p:nvPr userDrawn="1">
            <p:extLst>
              <p:ext uri="{D42A27DB-BD31-4B8C-83A1-F6EECF244321}">
                <p14:modId xmlns:p14="http://schemas.microsoft.com/office/powerpoint/2010/main" val="3361280347"/>
              </p:ext>
            </p:extLst>
          </p:nvPr>
        </p:nvGraphicFramePr>
        <p:xfrm>
          <a:off x="611561" y="2420888"/>
          <a:ext cx="7560839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Diagramm 8"/>
          <p:cNvGraphicFramePr/>
          <p:nvPr userDrawn="1">
            <p:extLst>
              <p:ext uri="{D42A27DB-BD31-4B8C-83A1-F6EECF244321}">
                <p14:modId xmlns:p14="http://schemas.microsoft.com/office/powerpoint/2010/main" val="1984205352"/>
              </p:ext>
            </p:extLst>
          </p:nvPr>
        </p:nvGraphicFramePr>
        <p:xfrm>
          <a:off x="611561" y="1844824"/>
          <a:ext cx="7008439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2" name="Textfeld 11"/>
          <p:cNvSpPr txBox="1"/>
          <p:nvPr userDrawn="1"/>
        </p:nvSpPr>
        <p:spPr>
          <a:xfrm>
            <a:off x="1691680" y="2996952"/>
            <a:ext cx="4968552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prstClr val="black">
                    <a:lumMod val="95000"/>
                    <a:lumOff val="5000"/>
                  </a:prstClr>
                </a:solidFill>
              </a:rPr>
              <a:t>2014 Diskussionsforum „Wohnen in Speyer“</a:t>
            </a:r>
            <a:r>
              <a:rPr lang="de-DE" b="1" dirty="0">
                <a:solidFill>
                  <a:srgbClr val="1AB39F">
                    <a:lumMod val="75000"/>
                  </a:srgb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448041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7544" y="1196752"/>
            <a:ext cx="7560840" cy="720080"/>
          </a:xfrm>
        </p:spPr>
        <p:txBody>
          <a:bodyPr anchor="b">
            <a:noAutofit/>
          </a:bodyPr>
          <a:lstStyle>
            <a:lvl1pPr algn="l">
              <a:defRPr sz="3200" b="1" baseline="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de-DE" sz="2000" dirty="0"/>
              <a:t>Wohnungsmarktkonzept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8ACAC-815A-44EC-ACFB-82E1BC4D4E3C}" type="datetime1">
              <a:rPr lang="de-DE" smtClean="0">
                <a:solidFill>
                  <a:srgbClr val="738AC8">
                    <a:lumMod val="75000"/>
                  </a:srgbClr>
                </a:solidFill>
              </a:rPr>
              <a:pPr/>
              <a:t>25.04.2022</a:t>
            </a:fld>
            <a:endParaRPr lang="de-DE" dirty="0">
              <a:solidFill>
                <a:srgbClr val="738AC8">
                  <a:lumMod val="75000"/>
                </a:srgb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>
                <a:solidFill>
                  <a:srgbClr val="738AC8">
                    <a:lumMod val="75000"/>
                  </a:srgbClr>
                </a:solidFill>
              </a:rPr>
              <a:t>Stadtverwaltung Frankenthal, Bereich Planen und Bauen, Dr. M. Kattler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B1B27-A339-4B2B-B069-074E18FE80CF}" type="slidenum">
              <a:rPr lang="de-DE" smtClean="0">
                <a:solidFill>
                  <a:srgbClr val="738AC8">
                    <a:lumMod val="75000"/>
                  </a:srgbClr>
                </a:solidFill>
              </a:rPr>
              <a:pPr/>
              <a:t>‹Nr.›</a:t>
            </a:fld>
            <a:endParaRPr lang="de-DE" dirty="0">
              <a:solidFill>
                <a:srgbClr val="738AC8">
                  <a:lumMod val="75000"/>
                </a:srgbClr>
              </a:solidFill>
            </a:endParaRPr>
          </a:p>
        </p:txBody>
      </p:sp>
      <p:graphicFrame>
        <p:nvGraphicFramePr>
          <p:cNvPr id="4" name="Diagramm 3"/>
          <p:cNvGraphicFramePr/>
          <p:nvPr userDrawn="1">
            <p:extLst>
              <p:ext uri="{D42A27DB-BD31-4B8C-83A1-F6EECF244321}">
                <p14:modId xmlns:p14="http://schemas.microsoft.com/office/powerpoint/2010/main" val="1823177330"/>
              </p:ext>
            </p:extLst>
          </p:nvPr>
        </p:nvGraphicFramePr>
        <p:xfrm>
          <a:off x="395536" y="836712"/>
          <a:ext cx="7632848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678887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51520" y="116632"/>
            <a:ext cx="7776864" cy="1080120"/>
          </a:xfrm>
        </p:spPr>
        <p:txBody>
          <a:bodyPr anchor="b">
            <a:noAutofit/>
          </a:bodyPr>
          <a:lstStyle>
            <a:lvl1pPr algn="l">
              <a:defRPr sz="2400" b="1" baseline="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de-DE" dirty="0"/>
              <a:t>Weitere Maßnahmen zur Wohnraumförderung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E0B67-B709-462F-BE6D-F91E38B3115C}" type="datetime1">
              <a:rPr lang="de-DE" smtClean="0">
                <a:solidFill>
                  <a:srgbClr val="738AC8">
                    <a:lumMod val="75000"/>
                  </a:srgbClr>
                </a:solidFill>
              </a:rPr>
              <a:pPr/>
              <a:t>25.04.2022</a:t>
            </a:fld>
            <a:endParaRPr lang="de-DE" dirty="0">
              <a:solidFill>
                <a:srgbClr val="738AC8">
                  <a:lumMod val="75000"/>
                </a:srgb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>
                <a:solidFill>
                  <a:srgbClr val="738AC8">
                    <a:lumMod val="75000"/>
                  </a:srgbClr>
                </a:solidFill>
              </a:rPr>
              <a:t>Stadtverwaltung Frankenthal, Bereich Planen und Bauen, Dr. M. Kattler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B1B27-A339-4B2B-B069-074E18FE80CF}" type="slidenum">
              <a:rPr lang="de-DE" smtClean="0">
                <a:solidFill>
                  <a:srgbClr val="738AC8">
                    <a:lumMod val="75000"/>
                  </a:srgbClr>
                </a:solidFill>
              </a:rPr>
              <a:pPr/>
              <a:t>‹Nr.›</a:t>
            </a:fld>
            <a:endParaRPr lang="de-DE" dirty="0">
              <a:solidFill>
                <a:srgbClr val="738AC8">
                  <a:lumMod val="75000"/>
                </a:srgbClr>
              </a:solidFill>
            </a:endParaRPr>
          </a:p>
        </p:txBody>
      </p:sp>
      <p:graphicFrame>
        <p:nvGraphicFramePr>
          <p:cNvPr id="4" name="Diagramm 3"/>
          <p:cNvGraphicFramePr/>
          <p:nvPr userDrawn="1">
            <p:extLst>
              <p:ext uri="{D42A27DB-BD31-4B8C-83A1-F6EECF244321}">
                <p14:modId xmlns:p14="http://schemas.microsoft.com/office/powerpoint/2010/main" val="3223414390"/>
              </p:ext>
            </p:extLst>
          </p:nvPr>
        </p:nvGraphicFramePr>
        <p:xfrm>
          <a:off x="179512" y="1520788"/>
          <a:ext cx="4392488" cy="2988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feld 7"/>
          <p:cNvSpPr txBox="1"/>
          <p:nvPr userDrawn="1"/>
        </p:nvSpPr>
        <p:spPr>
          <a:xfrm>
            <a:off x="611560" y="3140968"/>
            <a:ext cx="3960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prstClr val="black"/>
                </a:solidFill>
              </a:rPr>
              <a:t>prozessbegleitende „AG Wohnen“</a:t>
            </a:r>
          </a:p>
        </p:txBody>
      </p:sp>
      <p:graphicFrame>
        <p:nvGraphicFramePr>
          <p:cNvPr id="9" name="Diagramm 8"/>
          <p:cNvGraphicFramePr/>
          <p:nvPr userDrawn="1">
            <p:extLst>
              <p:ext uri="{D42A27DB-BD31-4B8C-83A1-F6EECF244321}">
                <p14:modId xmlns:p14="http://schemas.microsoft.com/office/powerpoint/2010/main" val="605262148"/>
              </p:ext>
            </p:extLst>
          </p:nvPr>
        </p:nvGraphicFramePr>
        <p:xfrm>
          <a:off x="3923928" y="2420888"/>
          <a:ext cx="5256584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1" name="Textfeld 10"/>
          <p:cNvSpPr txBox="1"/>
          <p:nvPr userDrawn="1"/>
        </p:nvSpPr>
        <p:spPr>
          <a:xfrm>
            <a:off x="4067944" y="4869160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prstClr val="black"/>
                </a:solidFill>
              </a:rPr>
              <a:t>Mitglied im „Bündnis bezahlbares Wohnen und Bauen in Rheinland-Pfalz“, </a:t>
            </a:r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5689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7544" y="1484784"/>
            <a:ext cx="6840761" cy="432048"/>
          </a:xfrm>
        </p:spPr>
        <p:txBody>
          <a:bodyPr anchor="b">
            <a:noAutofit/>
          </a:bodyPr>
          <a:lstStyle>
            <a:lvl1pPr algn="l">
              <a:defRPr sz="1800" b="1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de-DE" dirty="0"/>
              <a:t>„Initiative Landau baut Zukunft“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BB32C-76B0-4382-B319-0729D633A1CF}" type="datetime1">
              <a:rPr lang="de-DE" smtClean="0">
                <a:solidFill>
                  <a:srgbClr val="738AC8">
                    <a:lumMod val="75000"/>
                  </a:srgbClr>
                </a:solidFill>
              </a:rPr>
              <a:pPr/>
              <a:t>25.04.2022</a:t>
            </a:fld>
            <a:endParaRPr lang="de-DE" dirty="0">
              <a:solidFill>
                <a:srgbClr val="738AC8">
                  <a:lumMod val="75000"/>
                </a:srgb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>
                <a:solidFill>
                  <a:srgbClr val="738AC8">
                    <a:lumMod val="75000"/>
                  </a:srgbClr>
                </a:solidFill>
              </a:rPr>
              <a:t>Stadtverwaltung Frankenthal, Bereich Planen und Bauen, Dr. M. Kattler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B1B27-A339-4B2B-B069-074E18FE80CF}" type="slidenum">
              <a:rPr lang="de-DE" smtClean="0">
                <a:solidFill>
                  <a:srgbClr val="738AC8">
                    <a:lumMod val="75000"/>
                  </a:srgbClr>
                </a:solidFill>
              </a:rPr>
              <a:pPr/>
              <a:t>‹Nr.›</a:t>
            </a:fld>
            <a:endParaRPr lang="de-DE" dirty="0">
              <a:solidFill>
                <a:srgbClr val="738AC8">
                  <a:lumMod val="75000"/>
                </a:srgbClr>
              </a:solidFill>
            </a:endParaRPr>
          </a:p>
        </p:txBody>
      </p:sp>
      <p:sp>
        <p:nvSpPr>
          <p:cNvPr id="3" name="Rechteck 2"/>
          <p:cNvSpPr/>
          <p:nvPr userDrawn="1"/>
        </p:nvSpPr>
        <p:spPr>
          <a:xfrm>
            <a:off x="4479629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de-DE" sz="5400" b="1" cap="all" dirty="0">
              <a:ln w="0"/>
              <a:gradFill flip="none">
                <a:gsLst>
                  <a:gs pos="0">
                    <a:srgbClr val="7FD13B">
                      <a:tint val="75000"/>
                      <a:shade val="75000"/>
                      <a:satMod val="170000"/>
                    </a:srgbClr>
                  </a:gs>
                  <a:gs pos="49000">
                    <a:srgbClr val="7FD13B">
                      <a:tint val="88000"/>
                      <a:shade val="65000"/>
                      <a:satMod val="172000"/>
                    </a:srgbClr>
                  </a:gs>
                  <a:gs pos="50000">
                    <a:srgbClr val="7FD13B">
                      <a:shade val="65000"/>
                      <a:satMod val="130000"/>
                    </a:srgbClr>
                  </a:gs>
                  <a:gs pos="92000">
                    <a:srgbClr val="7FD13B">
                      <a:shade val="50000"/>
                      <a:satMod val="120000"/>
                    </a:srgbClr>
                  </a:gs>
                  <a:gs pos="100000">
                    <a:srgbClr val="7FD13B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Rechteck 3"/>
          <p:cNvSpPr/>
          <p:nvPr userDrawn="1"/>
        </p:nvSpPr>
        <p:spPr>
          <a:xfrm>
            <a:off x="107505" y="476672"/>
            <a:ext cx="30963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1" dirty="0">
                <a:ln w="1905"/>
                <a:solidFill>
                  <a:srgbClr val="7FD13B">
                    <a:lumMod val="60000"/>
                    <a:lumOff val="4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Landau</a:t>
            </a:r>
          </a:p>
        </p:txBody>
      </p:sp>
      <p:sp>
        <p:nvSpPr>
          <p:cNvPr id="8" name="Pfeil nach rechts 7"/>
          <p:cNvSpPr/>
          <p:nvPr userDrawn="1"/>
        </p:nvSpPr>
        <p:spPr>
          <a:xfrm>
            <a:off x="4067944" y="1400002"/>
            <a:ext cx="1122424" cy="785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>
            <a:off x="5302654" y="1320023"/>
            <a:ext cx="309634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>
                <a:solidFill>
                  <a:srgbClr val="7FD13B">
                    <a:lumMod val="50000"/>
                  </a:srgbClr>
                </a:solidFill>
              </a:rPr>
              <a:t>Ziel: Wohnungsmarktanalyse und Wohnraumversorgungskonzept in Kooperation mit EBZ – Business School und der Ruhr-Universität  Bochum </a:t>
            </a:r>
          </a:p>
        </p:txBody>
      </p:sp>
      <p:sp>
        <p:nvSpPr>
          <p:cNvPr id="10" name="Textfeld 9"/>
          <p:cNvSpPr txBox="1"/>
          <p:nvPr userDrawn="1"/>
        </p:nvSpPr>
        <p:spPr>
          <a:xfrm>
            <a:off x="539553" y="2924944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7FD13B">
                    <a:lumMod val="50000"/>
                  </a:srgbClr>
                </a:solidFill>
              </a:rPr>
              <a:t>Bevölkerungsprognose für das Jahr 2030</a:t>
            </a:r>
            <a:endParaRPr lang="de-DE" sz="1400" b="1" dirty="0">
              <a:solidFill>
                <a:srgbClr val="7FD13B">
                  <a:lumMod val="50000"/>
                </a:srgbClr>
              </a:solidFill>
            </a:endParaRPr>
          </a:p>
        </p:txBody>
      </p:sp>
      <p:sp>
        <p:nvSpPr>
          <p:cNvPr id="11" name="Pfeil nach rechts 10"/>
          <p:cNvSpPr/>
          <p:nvPr userDrawn="1"/>
        </p:nvSpPr>
        <p:spPr>
          <a:xfrm>
            <a:off x="5190368" y="2708920"/>
            <a:ext cx="978408" cy="9166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12" name="Textfeld 11"/>
          <p:cNvSpPr txBox="1"/>
          <p:nvPr userDrawn="1"/>
        </p:nvSpPr>
        <p:spPr>
          <a:xfrm>
            <a:off x="6228184" y="2780927"/>
            <a:ext cx="25202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>
                <a:solidFill>
                  <a:srgbClr val="7FD13B">
                    <a:lumMod val="50000"/>
                  </a:srgbClr>
                </a:solidFill>
              </a:rPr>
              <a:t>Baulandstrategie -vorhandene und aktivierbare Wohnbauflächen-</a:t>
            </a:r>
          </a:p>
          <a:p>
            <a:r>
              <a:rPr lang="de-DE" sz="1400" b="1" dirty="0">
                <a:solidFill>
                  <a:srgbClr val="7FD13B">
                    <a:lumMod val="50000"/>
                  </a:srgbClr>
                </a:solidFill>
              </a:rPr>
              <a:t>potenziale herausgearbeitet</a:t>
            </a:r>
          </a:p>
        </p:txBody>
      </p:sp>
      <p:graphicFrame>
        <p:nvGraphicFramePr>
          <p:cNvPr id="13" name="Diagramm 12"/>
          <p:cNvGraphicFramePr/>
          <p:nvPr userDrawn="1">
            <p:extLst>
              <p:ext uri="{D42A27DB-BD31-4B8C-83A1-F6EECF244321}">
                <p14:modId xmlns:p14="http://schemas.microsoft.com/office/powerpoint/2010/main" val="4288108262"/>
              </p:ext>
            </p:extLst>
          </p:nvPr>
        </p:nvGraphicFramePr>
        <p:xfrm>
          <a:off x="2267744" y="4437112"/>
          <a:ext cx="5904656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Textfeld 13"/>
          <p:cNvSpPr txBox="1"/>
          <p:nvPr userDrawn="1"/>
        </p:nvSpPr>
        <p:spPr>
          <a:xfrm>
            <a:off x="683568" y="4797152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solidFill>
                  <a:srgbClr val="7FD13B">
                    <a:lumMod val="50000"/>
                  </a:srgbClr>
                </a:solidFill>
              </a:rPr>
              <a:t>Konzept</a:t>
            </a:r>
          </a:p>
        </p:txBody>
      </p:sp>
    </p:spTree>
    <p:extLst>
      <p:ext uri="{BB962C8B-B14F-4D97-AF65-F5344CB8AC3E}">
        <p14:creationId xmlns:p14="http://schemas.microsoft.com/office/powerpoint/2010/main" val="14751349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95536" y="404664"/>
            <a:ext cx="6912769" cy="792088"/>
          </a:xfrm>
        </p:spPr>
        <p:txBody>
          <a:bodyPr anchor="b">
            <a:noAutofit/>
          </a:bodyPr>
          <a:lstStyle>
            <a:lvl1pPr algn="l">
              <a:defRPr sz="2400" b="1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de-DE" dirty="0"/>
              <a:t>„Initiative Landau baut Zukunft“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4BBBD-EAB5-4D7D-A6E5-D86DC9F13C99}" type="datetime1">
              <a:rPr lang="de-DE" smtClean="0">
                <a:solidFill>
                  <a:srgbClr val="738AC8">
                    <a:lumMod val="75000"/>
                  </a:srgbClr>
                </a:solidFill>
              </a:rPr>
              <a:pPr/>
              <a:t>25.04.2022</a:t>
            </a:fld>
            <a:endParaRPr lang="de-DE" dirty="0">
              <a:solidFill>
                <a:srgbClr val="738AC8">
                  <a:lumMod val="75000"/>
                </a:srgb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>
                <a:solidFill>
                  <a:srgbClr val="738AC8">
                    <a:lumMod val="75000"/>
                  </a:srgbClr>
                </a:solidFill>
              </a:rPr>
              <a:t>Stadtverwaltung Frankenthal, Bereich Planen und Bauen, Dr. M. Kattler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B1B27-A339-4B2B-B069-074E18FE80CF}" type="slidenum">
              <a:rPr lang="de-DE" smtClean="0">
                <a:solidFill>
                  <a:srgbClr val="738AC8">
                    <a:lumMod val="75000"/>
                  </a:srgbClr>
                </a:solidFill>
              </a:rPr>
              <a:pPr/>
              <a:t>‹Nr.›</a:t>
            </a:fld>
            <a:endParaRPr lang="de-DE" dirty="0">
              <a:solidFill>
                <a:srgbClr val="738AC8">
                  <a:lumMod val="75000"/>
                </a:srgbClr>
              </a:solidFill>
            </a:endParaRPr>
          </a:p>
        </p:txBody>
      </p:sp>
      <p:sp>
        <p:nvSpPr>
          <p:cNvPr id="3" name="Rechteck 2"/>
          <p:cNvSpPr/>
          <p:nvPr userDrawn="1"/>
        </p:nvSpPr>
        <p:spPr>
          <a:xfrm>
            <a:off x="4479629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de-DE" sz="5400" b="1" cap="all" dirty="0">
              <a:ln w="0"/>
              <a:gradFill flip="none">
                <a:gsLst>
                  <a:gs pos="0">
                    <a:srgbClr val="7FD13B">
                      <a:tint val="75000"/>
                      <a:shade val="75000"/>
                      <a:satMod val="170000"/>
                    </a:srgbClr>
                  </a:gs>
                  <a:gs pos="49000">
                    <a:srgbClr val="7FD13B">
                      <a:tint val="88000"/>
                      <a:shade val="65000"/>
                      <a:satMod val="172000"/>
                    </a:srgbClr>
                  </a:gs>
                  <a:gs pos="50000">
                    <a:srgbClr val="7FD13B">
                      <a:shade val="65000"/>
                      <a:satMod val="130000"/>
                    </a:srgbClr>
                  </a:gs>
                  <a:gs pos="92000">
                    <a:srgbClr val="7FD13B">
                      <a:shade val="50000"/>
                      <a:satMod val="120000"/>
                    </a:srgbClr>
                  </a:gs>
                  <a:gs pos="100000">
                    <a:srgbClr val="7FD13B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15" name="Diagramm 14"/>
          <p:cNvGraphicFramePr/>
          <p:nvPr userDrawn="1">
            <p:extLst>
              <p:ext uri="{D42A27DB-BD31-4B8C-83A1-F6EECF244321}">
                <p14:modId xmlns:p14="http://schemas.microsoft.com/office/powerpoint/2010/main" val="369851036"/>
              </p:ext>
            </p:extLst>
          </p:nvPr>
        </p:nvGraphicFramePr>
        <p:xfrm>
          <a:off x="539552" y="1988840"/>
          <a:ext cx="7080448" cy="3472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Textfeld 15"/>
          <p:cNvSpPr txBox="1"/>
          <p:nvPr userDrawn="1"/>
        </p:nvSpPr>
        <p:spPr>
          <a:xfrm>
            <a:off x="395536" y="1268760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7FD13B">
                    <a:lumMod val="50000"/>
                  </a:srgbClr>
                </a:solidFill>
              </a:rPr>
              <a:t>Erarbeitung eines Wohnraumversorgungskonzeptes für </a:t>
            </a:r>
          </a:p>
        </p:txBody>
      </p:sp>
      <p:sp>
        <p:nvSpPr>
          <p:cNvPr id="19" name="Textfeld 18"/>
          <p:cNvSpPr txBox="1"/>
          <p:nvPr userDrawn="1"/>
        </p:nvSpPr>
        <p:spPr>
          <a:xfrm>
            <a:off x="611560" y="5697081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1AB39F">
                    <a:lumMod val="75000"/>
                  </a:srgbClr>
                </a:solidFill>
              </a:rPr>
              <a:t>Ziel: Beschluss einer zukunftsweisenden Wohnraumstrategie</a:t>
            </a:r>
          </a:p>
        </p:txBody>
      </p:sp>
    </p:spTree>
    <p:extLst>
      <p:ext uri="{BB962C8B-B14F-4D97-AF65-F5344CB8AC3E}">
        <p14:creationId xmlns:p14="http://schemas.microsoft.com/office/powerpoint/2010/main" val="23848598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95536" y="404664"/>
            <a:ext cx="6912769" cy="792088"/>
          </a:xfrm>
        </p:spPr>
        <p:txBody>
          <a:bodyPr anchor="b">
            <a:noAutofit/>
          </a:bodyPr>
          <a:lstStyle>
            <a:lvl1pPr algn="ctr">
              <a:defRPr sz="2400" b="1" baseline="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de-DE" sz="3200" dirty="0"/>
              <a:t>Wohnraumversorgungskonzept für Frankenthal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53A1A-0F7C-4D9C-9CCF-A59252C3AE3A}" type="datetime1">
              <a:rPr lang="de-DE" smtClean="0">
                <a:solidFill>
                  <a:srgbClr val="738AC8">
                    <a:lumMod val="75000"/>
                  </a:srgbClr>
                </a:solidFill>
              </a:rPr>
              <a:pPr/>
              <a:t>25.04.2022</a:t>
            </a:fld>
            <a:endParaRPr lang="de-DE" dirty="0">
              <a:solidFill>
                <a:srgbClr val="738AC8">
                  <a:lumMod val="75000"/>
                </a:srgb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>
                <a:solidFill>
                  <a:srgbClr val="738AC8">
                    <a:lumMod val="75000"/>
                  </a:srgbClr>
                </a:solidFill>
              </a:rPr>
              <a:t>Stadtverwaltung Frankenthal, Bereich Planen und Bauen, Dr. M. Kattler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B1B27-A339-4B2B-B069-074E18FE80CF}" type="slidenum">
              <a:rPr lang="de-DE" smtClean="0">
                <a:solidFill>
                  <a:srgbClr val="738AC8">
                    <a:lumMod val="75000"/>
                  </a:srgbClr>
                </a:solidFill>
              </a:rPr>
              <a:pPr/>
              <a:t>‹Nr.›</a:t>
            </a:fld>
            <a:endParaRPr lang="de-DE" dirty="0">
              <a:solidFill>
                <a:srgbClr val="738AC8">
                  <a:lumMod val="75000"/>
                </a:srgbClr>
              </a:solidFill>
            </a:endParaRPr>
          </a:p>
        </p:txBody>
      </p:sp>
      <p:sp>
        <p:nvSpPr>
          <p:cNvPr id="3" name="Rechteck 2"/>
          <p:cNvSpPr/>
          <p:nvPr userDrawn="1"/>
        </p:nvSpPr>
        <p:spPr>
          <a:xfrm>
            <a:off x="4479629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de-DE" sz="5400" b="1" cap="all" dirty="0">
              <a:ln w="0"/>
              <a:gradFill flip="none">
                <a:gsLst>
                  <a:gs pos="0">
                    <a:srgbClr val="7FD13B">
                      <a:tint val="75000"/>
                      <a:shade val="75000"/>
                      <a:satMod val="170000"/>
                    </a:srgbClr>
                  </a:gs>
                  <a:gs pos="49000">
                    <a:srgbClr val="7FD13B">
                      <a:tint val="88000"/>
                      <a:shade val="65000"/>
                      <a:satMod val="172000"/>
                    </a:srgbClr>
                  </a:gs>
                  <a:gs pos="50000">
                    <a:srgbClr val="7FD13B">
                      <a:shade val="65000"/>
                      <a:satMod val="130000"/>
                    </a:srgbClr>
                  </a:gs>
                  <a:gs pos="92000">
                    <a:srgbClr val="7FD13B">
                      <a:shade val="50000"/>
                      <a:satMod val="120000"/>
                    </a:srgbClr>
                  </a:gs>
                  <a:gs pos="100000">
                    <a:srgbClr val="7FD13B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8" name="Picture 8"/>
          <p:cNvPicPr>
            <a:picLocks noChangeAspect="1" noChangeArrowheads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46858"/>
            <a:ext cx="1438275" cy="290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 userDrawn="1"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640" y="2046858"/>
            <a:ext cx="1438275" cy="290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 userDrawn="1"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037058"/>
            <a:ext cx="1438781" cy="2908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 userDrawn="1"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635" y="2037766"/>
            <a:ext cx="1438183" cy="290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Pfeil nach rechts 13"/>
          <p:cNvSpPr/>
          <p:nvPr userDrawn="1"/>
        </p:nvSpPr>
        <p:spPr>
          <a:xfrm>
            <a:off x="2377074" y="2559386"/>
            <a:ext cx="288032" cy="144016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15" name="Pfeil nach rechts 14"/>
          <p:cNvSpPr/>
          <p:nvPr userDrawn="1"/>
        </p:nvSpPr>
        <p:spPr>
          <a:xfrm>
            <a:off x="4427984" y="3248274"/>
            <a:ext cx="288032" cy="144016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17" name="Pfeil nach rechts 16"/>
          <p:cNvSpPr/>
          <p:nvPr userDrawn="1"/>
        </p:nvSpPr>
        <p:spPr>
          <a:xfrm>
            <a:off x="6444208" y="4149080"/>
            <a:ext cx="288032" cy="144016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4" name="Rechteck 3"/>
          <p:cNvSpPr/>
          <p:nvPr userDrawn="1"/>
        </p:nvSpPr>
        <p:spPr>
          <a:xfrm>
            <a:off x="755576" y="3068960"/>
            <a:ext cx="14382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prstClr val="black"/>
                </a:solidFill>
              </a:rPr>
              <a:t>Datengrundlage</a:t>
            </a:r>
          </a:p>
          <a:p>
            <a:endParaRPr lang="de-DE" sz="1200" dirty="0">
              <a:solidFill>
                <a:prstClr val="black"/>
              </a:solidFill>
            </a:endParaRPr>
          </a:p>
          <a:p>
            <a:r>
              <a:rPr lang="de-DE" sz="1200" dirty="0">
                <a:solidFill>
                  <a:prstClr val="black"/>
                </a:solidFill>
              </a:rPr>
              <a:t>Demografie</a:t>
            </a:r>
          </a:p>
          <a:p>
            <a:r>
              <a:rPr lang="de-DE" sz="1200" dirty="0">
                <a:solidFill>
                  <a:prstClr val="black"/>
                </a:solidFill>
              </a:rPr>
              <a:t>Bevölkerung</a:t>
            </a:r>
          </a:p>
          <a:p>
            <a:r>
              <a:rPr lang="de-DE" sz="1200" dirty="0">
                <a:solidFill>
                  <a:prstClr val="black"/>
                </a:solidFill>
              </a:rPr>
              <a:t>Haushalte</a:t>
            </a:r>
          </a:p>
          <a:p>
            <a:r>
              <a:rPr lang="de-DE" sz="1200" dirty="0">
                <a:solidFill>
                  <a:prstClr val="black"/>
                </a:solidFill>
              </a:rPr>
              <a:t>Wirtschaft</a:t>
            </a:r>
          </a:p>
        </p:txBody>
      </p:sp>
      <p:sp>
        <p:nvSpPr>
          <p:cNvPr id="20" name="Rechteck 19"/>
          <p:cNvSpPr/>
          <p:nvPr userDrawn="1"/>
        </p:nvSpPr>
        <p:spPr>
          <a:xfrm>
            <a:off x="755576" y="2420888"/>
            <a:ext cx="14382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b="1" dirty="0">
                <a:solidFill>
                  <a:prstClr val="black"/>
                </a:solidFill>
              </a:rPr>
              <a:t>Baustein 1</a:t>
            </a:r>
          </a:p>
        </p:txBody>
      </p:sp>
      <p:sp>
        <p:nvSpPr>
          <p:cNvPr id="21" name="Rechteck 20"/>
          <p:cNvSpPr/>
          <p:nvPr userDrawn="1"/>
        </p:nvSpPr>
        <p:spPr>
          <a:xfrm>
            <a:off x="2855640" y="3068959"/>
            <a:ext cx="1438275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prstClr val="black"/>
                </a:solidFill>
              </a:rPr>
              <a:t>Flächenbedarf</a:t>
            </a:r>
          </a:p>
          <a:p>
            <a:endParaRPr lang="de-DE" sz="1200" dirty="0">
              <a:solidFill>
                <a:prstClr val="black"/>
              </a:solidFill>
            </a:endParaRPr>
          </a:p>
          <a:p>
            <a:r>
              <a:rPr lang="de-DE" sz="1200" dirty="0">
                <a:solidFill>
                  <a:prstClr val="black"/>
                </a:solidFill>
              </a:rPr>
              <a:t>Zielgruppen</a:t>
            </a:r>
          </a:p>
          <a:p>
            <a:r>
              <a:rPr lang="de-DE" sz="1200" dirty="0">
                <a:solidFill>
                  <a:prstClr val="black"/>
                </a:solidFill>
              </a:rPr>
              <a:t>Ansprüche</a:t>
            </a:r>
          </a:p>
          <a:p>
            <a:r>
              <a:rPr lang="de-DE" sz="1200" dirty="0">
                <a:solidFill>
                  <a:prstClr val="black"/>
                </a:solidFill>
              </a:rPr>
              <a:t>Wohnformen</a:t>
            </a:r>
          </a:p>
          <a:p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22" name="Rechteck 21"/>
          <p:cNvSpPr/>
          <p:nvPr userDrawn="1"/>
        </p:nvSpPr>
        <p:spPr>
          <a:xfrm>
            <a:off x="2855640" y="2420888"/>
            <a:ext cx="14382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b="1" dirty="0">
                <a:solidFill>
                  <a:prstClr val="black"/>
                </a:solidFill>
              </a:rPr>
              <a:t>Baustein 2</a:t>
            </a:r>
          </a:p>
        </p:txBody>
      </p:sp>
      <p:sp>
        <p:nvSpPr>
          <p:cNvPr id="23" name="Rechteck 22"/>
          <p:cNvSpPr/>
          <p:nvPr userDrawn="1"/>
        </p:nvSpPr>
        <p:spPr>
          <a:xfrm>
            <a:off x="4860031" y="2420888"/>
            <a:ext cx="14387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b="1" dirty="0">
                <a:solidFill>
                  <a:prstClr val="black"/>
                </a:solidFill>
              </a:rPr>
              <a:t>Baustein 3</a:t>
            </a:r>
          </a:p>
        </p:txBody>
      </p:sp>
      <p:sp>
        <p:nvSpPr>
          <p:cNvPr id="24" name="Rechteck 23"/>
          <p:cNvSpPr/>
          <p:nvPr userDrawn="1"/>
        </p:nvSpPr>
        <p:spPr>
          <a:xfrm>
            <a:off x="4860032" y="3071806"/>
            <a:ext cx="143878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prstClr val="black"/>
                </a:solidFill>
              </a:rPr>
              <a:t>Instrumente</a:t>
            </a:r>
          </a:p>
          <a:p>
            <a:endParaRPr lang="de-DE" sz="1200" dirty="0">
              <a:solidFill>
                <a:prstClr val="black"/>
              </a:solidFill>
            </a:endParaRPr>
          </a:p>
          <a:p>
            <a:r>
              <a:rPr lang="de-DE" sz="1200" dirty="0">
                <a:solidFill>
                  <a:prstClr val="black"/>
                </a:solidFill>
              </a:rPr>
              <a:t>B-plan</a:t>
            </a:r>
          </a:p>
          <a:p>
            <a:r>
              <a:rPr lang="de-DE" sz="1200" dirty="0">
                <a:solidFill>
                  <a:prstClr val="black"/>
                </a:solidFill>
              </a:rPr>
              <a:t>Satzung</a:t>
            </a:r>
          </a:p>
          <a:p>
            <a:r>
              <a:rPr lang="de-DE" sz="1200" dirty="0">
                <a:solidFill>
                  <a:prstClr val="black"/>
                </a:solidFill>
              </a:rPr>
              <a:t>§ 34</a:t>
            </a:r>
          </a:p>
          <a:p>
            <a:r>
              <a:rPr lang="de-DE" sz="1200" dirty="0">
                <a:solidFill>
                  <a:prstClr val="black"/>
                </a:solidFill>
              </a:rPr>
              <a:t>Städtebauliche Verträge</a:t>
            </a:r>
          </a:p>
        </p:txBody>
      </p:sp>
      <p:sp>
        <p:nvSpPr>
          <p:cNvPr id="25" name="Rechteck 24"/>
          <p:cNvSpPr/>
          <p:nvPr userDrawn="1"/>
        </p:nvSpPr>
        <p:spPr>
          <a:xfrm>
            <a:off x="6869635" y="2420888"/>
            <a:ext cx="14381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b="1" dirty="0">
                <a:solidFill>
                  <a:prstClr val="black"/>
                </a:solidFill>
              </a:rPr>
              <a:t>Baustein 4</a:t>
            </a:r>
          </a:p>
        </p:txBody>
      </p:sp>
      <p:sp>
        <p:nvSpPr>
          <p:cNvPr id="26" name="Rechteck 25"/>
          <p:cNvSpPr/>
          <p:nvPr userDrawn="1"/>
        </p:nvSpPr>
        <p:spPr>
          <a:xfrm>
            <a:off x="6869634" y="3392290"/>
            <a:ext cx="14381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prstClr val="black"/>
                </a:solidFill>
              </a:rPr>
              <a:t>Prioritäten</a:t>
            </a:r>
          </a:p>
          <a:p>
            <a:r>
              <a:rPr lang="de-DE" sz="1200" dirty="0">
                <a:solidFill>
                  <a:prstClr val="black"/>
                </a:solidFill>
              </a:rPr>
              <a:t>Schwerpunkte</a:t>
            </a:r>
          </a:p>
          <a:p>
            <a:r>
              <a:rPr lang="de-DE" sz="1200" dirty="0">
                <a:solidFill>
                  <a:prstClr val="black"/>
                </a:solidFill>
              </a:rPr>
              <a:t>Umsetzung</a:t>
            </a:r>
          </a:p>
          <a:p>
            <a:r>
              <a:rPr lang="de-DE" sz="1200" dirty="0">
                <a:solidFill>
                  <a:prstClr val="black"/>
                </a:solidFill>
              </a:rPr>
              <a:t>Monitoring</a:t>
            </a:r>
          </a:p>
        </p:txBody>
      </p:sp>
      <p:sp>
        <p:nvSpPr>
          <p:cNvPr id="27" name="Rechteck 26"/>
          <p:cNvSpPr/>
          <p:nvPr userDrawn="1"/>
        </p:nvSpPr>
        <p:spPr>
          <a:xfrm>
            <a:off x="755576" y="5661248"/>
            <a:ext cx="7543858" cy="43204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prstClr val="white"/>
                </a:solidFill>
              </a:rPr>
              <a:t>Handlungskonzept Wohnraumversorgung in Frankenthal</a:t>
            </a:r>
          </a:p>
        </p:txBody>
      </p:sp>
      <p:sp>
        <p:nvSpPr>
          <p:cNvPr id="28" name="Pfeil nach unten 27"/>
          <p:cNvSpPr/>
          <p:nvPr userDrawn="1"/>
        </p:nvSpPr>
        <p:spPr>
          <a:xfrm>
            <a:off x="1331640" y="5013176"/>
            <a:ext cx="288032" cy="432048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29" name="Pfeil nach unten 28"/>
          <p:cNvSpPr/>
          <p:nvPr userDrawn="1"/>
        </p:nvSpPr>
        <p:spPr>
          <a:xfrm>
            <a:off x="3476364" y="5013176"/>
            <a:ext cx="272517" cy="432048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30" name="Pfeil nach unten 29"/>
          <p:cNvSpPr/>
          <p:nvPr userDrawn="1"/>
        </p:nvSpPr>
        <p:spPr>
          <a:xfrm>
            <a:off x="5443162" y="5013176"/>
            <a:ext cx="272517" cy="432048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31" name="Pfeil nach unten 30"/>
          <p:cNvSpPr/>
          <p:nvPr userDrawn="1"/>
        </p:nvSpPr>
        <p:spPr>
          <a:xfrm>
            <a:off x="7452319" y="5013176"/>
            <a:ext cx="288033" cy="432048"/>
          </a:xfrm>
          <a:prstGeom prst="downArrow">
            <a:avLst>
              <a:gd name="adj1" fmla="val 50000"/>
              <a:gd name="adj2" fmla="val 51569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6772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83568" y="4149080"/>
            <a:ext cx="6912769" cy="792088"/>
          </a:xfrm>
        </p:spPr>
        <p:txBody>
          <a:bodyPr anchor="b">
            <a:noAutofit/>
          </a:bodyPr>
          <a:lstStyle>
            <a:lvl1pPr algn="ctr">
              <a:defRPr sz="1100" b="1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de-DE" sz="2500" b="1" dirty="0">
                <a:solidFill>
                  <a:prstClr val="black"/>
                </a:solidFill>
              </a:rPr>
              <a:t>Anfragen der Fraktionen zum Thema Wohnraumversorgung </a:t>
            </a:r>
            <a:br>
              <a:rPr lang="de-DE" sz="2500" b="1" dirty="0">
                <a:solidFill>
                  <a:prstClr val="black"/>
                </a:solidFill>
              </a:rPr>
            </a:br>
            <a:r>
              <a:rPr lang="de-DE" sz="2500" b="1" dirty="0">
                <a:solidFill>
                  <a:prstClr val="black"/>
                </a:solidFill>
              </a:rPr>
              <a:t>Sitzung des Stadtrates am 07.12.2016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63372-B330-49CF-B870-1D1A98018E45}" type="datetime1">
              <a:rPr lang="de-DE" smtClean="0">
                <a:solidFill>
                  <a:srgbClr val="738AC8">
                    <a:lumMod val="75000"/>
                  </a:srgbClr>
                </a:solidFill>
              </a:rPr>
              <a:pPr/>
              <a:t>25.04.2022</a:t>
            </a:fld>
            <a:endParaRPr lang="de-DE" dirty="0">
              <a:solidFill>
                <a:srgbClr val="738AC8">
                  <a:lumMod val="75000"/>
                </a:srgb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>
                <a:solidFill>
                  <a:srgbClr val="738AC8">
                    <a:lumMod val="75000"/>
                  </a:srgbClr>
                </a:solidFill>
              </a:rPr>
              <a:t>Stadtverwaltung Frankenthal, Bereich Planen und Bauen, Dr. M. Kattler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B1B27-A339-4B2B-B069-074E18FE80CF}" type="slidenum">
              <a:rPr lang="de-DE" smtClean="0">
                <a:solidFill>
                  <a:srgbClr val="738AC8">
                    <a:lumMod val="75000"/>
                  </a:srgbClr>
                </a:solidFill>
              </a:rPr>
              <a:pPr/>
              <a:t>‹Nr.›</a:t>
            </a:fld>
            <a:endParaRPr lang="de-DE" dirty="0">
              <a:solidFill>
                <a:srgbClr val="738AC8">
                  <a:lumMod val="75000"/>
                </a:srgbClr>
              </a:solidFill>
            </a:endParaRPr>
          </a:p>
        </p:txBody>
      </p:sp>
      <p:sp>
        <p:nvSpPr>
          <p:cNvPr id="3" name="Rechteck 2"/>
          <p:cNvSpPr/>
          <p:nvPr userDrawn="1"/>
        </p:nvSpPr>
        <p:spPr>
          <a:xfrm>
            <a:off x="4479629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de-DE" sz="5400" b="1" cap="all" dirty="0">
              <a:ln w="0"/>
              <a:gradFill flip="none">
                <a:gsLst>
                  <a:gs pos="0">
                    <a:srgbClr val="7FD13B">
                      <a:tint val="75000"/>
                      <a:shade val="75000"/>
                      <a:satMod val="170000"/>
                    </a:srgbClr>
                  </a:gs>
                  <a:gs pos="49000">
                    <a:srgbClr val="7FD13B">
                      <a:tint val="88000"/>
                      <a:shade val="65000"/>
                      <a:satMod val="172000"/>
                    </a:srgbClr>
                  </a:gs>
                  <a:gs pos="50000">
                    <a:srgbClr val="7FD13B">
                      <a:shade val="65000"/>
                      <a:satMod val="130000"/>
                    </a:srgbClr>
                  </a:gs>
                  <a:gs pos="92000">
                    <a:srgbClr val="7FD13B">
                      <a:shade val="50000"/>
                      <a:satMod val="120000"/>
                    </a:srgbClr>
                  </a:gs>
                  <a:gs pos="100000">
                    <a:srgbClr val="7FD13B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03108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7544" y="404664"/>
            <a:ext cx="8136904" cy="5832648"/>
          </a:xfrm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tabLst/>
              <a:defRPr sz="2400" b="1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Anfrage der CDU Fraktion zum Thema „Konzept für bezahlbaren Wohnraum“ – Drucksache XVI/1529</a:t>
            </a:r>
            <a:b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b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b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Antrag: Die Verwaltung erstellt ein Konzept aus dem hervorgeht, wo innerhalb des nächstens Jahres bezahlbarer Wohnraum und wo Wohnraum für die Unterbringung von Asylbewerbern geschaffen werden soll. Wo sollen Baugebiete für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Einfamilien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und Mehrfamilienhäuser geschaffen werden. Welche Zeiträume sieht man hierfür vor?</a:t>
            </a:r>
            <a:b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b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298B-D06E-4B29-9E9F-C58CC70CFF3C}" type="datetime1">
              <a:rPr lang="de-DE" smtClean="0">
                <a:solidFill>
                  <a:srgbClr val="738AC8">
                    <a:lumMod val="75000"/>
                  </a:srgbClr>
                </a:solidFill>
              </a:rPr>
              <a:pPr/>
              <a:t>25.04.2022</a:t>
            </a:fld>
            <a:endParaRPr lang="de-DE" dirty="0">
              <a:solidFill>
                <a:srgbClr val="738AC8">
                  <a:lumMod val="75000"/>
                </a:srgb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>
                <a:solidFill>
                  <a:srgbClr val="738AC8">
                    <a:lumMod val="75000"/>
                  </a:srgbClr>
                </a:solidFill>
              </a:rPr>
              <a:t>Stadtverwaltung Frankenthal, Bereich Planen und Bauen, Dr. M. Kattler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B1B27-A339-4B2B-B069-074E18FE80CF}" type="slidenum">
              <a:rPr lang="de-DE" smtClean="0">
                <a:solidFill>
                  <a:srgbClr val="738AC8">
                    <a:lumMod val="75000"/>
                  </a:srgbClr>
                </a:solidFill>
              </a:rPr>
              <a:pPr/>
              <a:t>‹Nr.›</a:t>
            </a:fld>
            <a:endParaRPr lang="de-DE" dirty="0">
              <a:solidFill>
                <a:srgbClr val="738AC8">
                  <a:lumMod val="75000"/>
                </a:srgbClr>
              </a:solidFill>
            </a:endParaRPr>
          </a:p>
        </p:txBody>
      </p:sp>
      <p:sp>
        <p:nvSpPr>
          <p:cNvPr id="3" name="Rechteck 2"/>
          <p:cNvSpPr/>
          <p:nvPr userDrawn="1"/>
        </p:nvSpPr>
        <p:spPr>
          <a:xfrm>
            <a:off x="4479629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de-DE" sz="5400" b="1" cap="all" dirty="0">
              <a:ln w="0"/>
              <a:gradFill flip="none">
                <a:gsLst>
                  <a:gs pos="0">
                    <a:srgbClr val="7FD13B">
                      <a:tint val="75000"/>
                      <a:shade val="75000"/>
                      <a:satMod val="170000"/>
                    </a:srgbClr>
                  </a:gs>
                  <a:gs pos="49000">
                    <a:srgbClr val="7FD13B">
                      <a:tint val="88000"/>
                      <a:shade val="65000"/>
                      <a:satMod val="172000"/>
                    </a:srgbClr>
                  </a:gs>
                  <a:gs pos="50000">
                    <a:srgbClr val="7FD13B">
                      <a:shade val="65000"/>
                      <a:satMod val="130000"/>
                    </a:srgbClr>
                  </a:gs>
                  <a:gs pos="92000">
                    <a:srgbClr val="7FD13B">
                      <a:shade val="50000"/>
                      <a:satMod val="120000"/>
                    </a:srgbClr>
                  </a:gs>
                  <a:gs pos="100000">
                    <a:srgbClr val="7FD13B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34265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C3E0F-16E9-4DDC-84B6-0F4D62973A5E}" type="datetimeFigureOut">
              <a:rPr lang="de-DE" smtClean="0"/>
              <a:t>25.04.2022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D45EB-F7C9-49CA-93FA-B11038E09C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295859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C3A92-3E47-49EB-8292-054BB90580DB}" type="datetime1">
              <a:rPr lang="de-DE" smtClean="0">
                <a:solidFill>
                  <a:srgbClr val="738AC8">
                    <a:lumMod val="75000"/>
                  </a:srgbClr>
                </a:solidFill>
              </a:rPr>
              <a:pPr/>
              <a:t>25.04.2022</a:t>
            </a:fld>
            <a:endParaRPr lang="de-DE" dirty="0">
              <a:solidFill>
                <a:srgbClr val="738AC8">
                  <a:lumMod val="75000"/>
                </a:srgb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>
                <a:solidFill>
                  <a:srgbClr val="738AC8">
                    <a:lumMod val="75000"/>
                  </a:srgbClr>
                </a:solidFill>
              </a:rPr>
              <a:t>Stadtverwaltung Frankenthal, Bereich Planen und Bauen, Dr. M. Kattler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B1B27-A339-4B2B-B069-074E18FE80CF}" type="slidenum">
              <a:rPr lang="de-DE" smtClean="0">
                <a:solidFill>
                  <a:srgbClr val="738AC8">
                    <a:lumMod val="75000"/>
                  </a:srgbClr>
                </a:solidFill>
              </a:rPr>
              <a:pPr/>
              <a:t>‹Nr.›</a:t>
            </a:fld>
            <a:endParaRPr lang="de-DE" dirty="0">
              <a:solidFill>
                <a:srgbClr val="738AC8">
                  <a:lumMod val="75000"/>
                </a:srgbClr>
              </a:solidFill>
            </a:endParaRPr>
          </a:p>
        </p:txBody>
      </p:sp>
      <p:sp>
        <p:nvSpPr>
          <p:cNvPr id="3" name="Rechteck 2"/>
          <p:cNvSpPr/>
          <p:nvPr userDrawn="1"/>
        </p:nvSpPr>
        <p:spPr>
          <a:xfrm>
            <a:off x="4479629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de-DE" sz="5400" b="1" cap="all" dirty="0">
              <a:ln w="0"/>
              <a:gradFill flip="none">
                <a:gsLst>
                  <a:gs pos="0">
                    <a:srgbClr val="7FD13B">
                      <a:tint val="75000"/>
                      <a:shade val="75000"/>
                      <a:satMod val="170000"/>
                    </a:srgbClr>
                  </a:gs>
                  <a:gs pos="49000">
                    <a:srgbClr val="7FD13B">
                      <a:tint val="88000"/>
                      <a:shade val="65000"/>
                      <a:satMod val="172000"/>
                    </a:srgbClr>
                  </a:gs>
                  <a:gs pos="50000">
                    <a:srgbClr val="7FD13B">
                      <a:shade val="65000"/>
                      <a:satMod val="130000"/>
                    </a:srgbClr>
                  </a:gs>
                  <a:gs pos="92000">
                    <a:srgbClr val="7FD13B">
                      <a:shade val="50000"/>
                      <a:satMod val="120000"/>
                    </a:srgbClr>
                  </a:gs>
                  <a:gs pos="100000">
                    <a:srgbClr val="7FD13B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Rechteck 3"/>
          <p:cNvSpPr/>
          <p:nvPr userDrawn="1"/>
        </p:nvSpPr>
        <p:spPr>
          <a:xfrm>
            <a:off x="395536" y="1124744"/>
            <a:ext cx="8280920" cy="4468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de-DE" dirty="0">
                <a:solidFill>
                  <a:prstClr val="black"/>
                </a:solidFill>
                <a:latin typeface="Calibri"/>
              </a:rPr>
              <a:t>Stellungnahme der Verwaltung: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de-DE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de-DE" dirty="0">
                <a:solidFill>
                  <a:prstClr val="black"/>
                </a:solidFill>
                <a:latin typeface="Calibri"/>
              </a:rPr>
              <a:t>Schaffung  von bezahlbaren Wohnraum als zentrale Zukunftsaufgabe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de-DE" dirty="0">
                <a:solidFill>
                  <a:prstClr val="black"/>
                </a:solidFill>
                <a:latin typeface="Calibri"/>
              </a:rPr>
              <a:t>Teilfortschreibung Regionalplan zum Thema Wohnbaulandentwicklung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de-DE" dirty="0">
                <a:solidFill>
                  <a:prstClr val="black"/>
                </a:solidFill>
                <a:latin typeface="Calibri"/>
              </a:rPr>
              <a:t>Einheitliche Bevölkerungsprognose bis März 2017 als Grundlage – Frankenthal benötigt 50 ha zusätzliches Wohnbauland in den nächsten 15 Jahren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de-DE" dirty="0">
                <a:solidFill>
                  <a:prstClr val="black"/>
                </a:solidFill>
                <a:latin typeface="Calibri"/>
              </a:rPr>
              <a:t>Verwaltung wird Wohnraumkonzept erstellten – derzeit vorbereitende Arbeiten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de-DE" dirty="0">
                <a:solidFill>
                  <a:prstClr val="black"/>
                </a:solidFill>
                <a:latin typeface="Calibri"/>
              </a:rPr>
              <a:t>Konzept wird festlegen in welcher Größenordnung neuer Wohnraum und welche Wohnformen gebraucht werden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de-DE" dirty="0">
                <a:solidFill>
                  <a:prstClr val="black"/>
                </a:solidFill>
                <a:latin typeface="Calibri"/>
              </a:rPr>
              <a:t>Schwerpunkt: Innenentwicklung und Prüfung von Flächen im Außenbereich in Randlagen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de-DE" dirty="0">
                <a:solidFill>
                  <a:prstClr val="black"/>
                </a:solidFill>
                <a:latin typeface="Calibri"/>
              </a:rPr>
              <a:t>Anwendung neuer Methoden (Konzeptvergabe)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de-DE" dirty="0">
                <a:solidFill>
                  <a:prstClr val="black"/>
                </a:solidFill>
                <a:latin typeface="Calibri"/>
              </a:rPr>
              <a:t>Wohnraumkonzept soll zusammen mit anderen sektoralen Konzeptionen  in die Fortschreibung des FNP münden</a:t>
            </a:r>
          </a:p>
        </p:txBody>
      </p:sp>
    </p:spTree>
    <p:extLst>
      <p:ext uri="{BB962C8B-B14F-4D97-AF65-F5344CB8AC3E}">
        <p14:creationId xmlns:p14="http://schemas.microsoft.com/office/powerpoint/2010/main" val="14949626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95536" y="404664"/>
            <a:ext cx="8280920" cy="5832648"/>
          </a:xfrm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800" b="0" baseline="0">
                <a:solidFill>
                  <a:schemeClr val="tx1"/>
                </a:solidFill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Kann ein ausgewiesenes Gewerbegebiet Frankenthals für die Bebauung mit preiswertem Wohnraum freigegeben werden ? hier: Prüfantrag der FWG-Stadtratsfraktion an den Stadtrat DRS XVI/1540</a:t>
            </a:r>
            <a:b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b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Antrag: Die Verwaltung wird um Prüfung gebeten, ob das ehemalige HELABA-Gelände im Gewerbepark Nord für die Errichtung von preiswerten Wohnungen genutzt werden kann. Wir denken hierbei vor allem an einen Geländestreifen im Südosten des Geländes entlang der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Beindersheimerstraße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und dem Nordring.</a:t>
            </a:r>
            <a:b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b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Hilfreich für derartige Überlegungen kann sein, dass die Bundesregierung nach Presseberichten derzeit plant, Gewerbeflächen für den Bau solcher Wohnungen freizugeben.</a:t>
            </a:r>
            <a:b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8CE55-A46D-4AFC-9390-8B3A49E7015B}" type="datetime1">
              <a:rPr lang="de-DE" smtClean="0">
                <a:solidFill>
                  <a:srgbClr val="738AC8">
                    <a:lumMod val="75000"/>
                  </a:srgbClr>
                </a:solidFill>
              </a:rPr>
              <a:pPr/>
              <a:t>25.04.2022</a:t>
            </a:fld>
            <a:endParaRPr lang="de-DE" dirty="0">
              <a:solidFill>
                <a:srgbClr val="738AC8">
                  <a:lumMod val="75000"/>
                </a:srgb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>
                <a:solidFill>
                  <a:srgbClr val="738AC8">
                    <a:lumMod val="75000"/>
                  </a:srgbClr>
                </a:solidFill>
              </a:rPr>
              <a:t>Stadtverwaltung Frankenthal, Bereich Planen und Bauen, Dr. M. Kattler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B1B27-A339-4B2B-B069-074E18FE80CF}" type="slidenum">
              <a:rPr lang="de-DE" smtClean="0">
                <a:solidFill>
                  <a:srgbClr val="738AC8">
                    <a:lumMod val="75000"/>
                  </a:srgbClr>
                </a:solidFill>
              </a:rPr>
              <a:pPr/>
              <a:t>‹Nr.›</a:t>
            </a:fld>
            <a:endParaRPr lang="de-DE" dirty="0">
              <a:solidFill>
                <a:srgbClr val="738AC8">
                  <a:lumMod val="75000"/>
                </a:srgbClr>
              </a:solidFill>
            </a:endParaRPr>
          </a:p>
        </p:txBody>
      </p:sp>
      <p:sp>
        <p:nvSpPr>
          <p:cNvPr id="3" name="Rechteck 2"/>
          <p:cNvSpPr/>
          <p:nvPr userDrawn="1"/>
        </p:nvSpPr>
        <p:spPr>
          <a:xfrm>
            <a:off x="4479629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de-DE" sz="5400" b="1" cap="all" dirty="0">
              <a:ln w="0"/>
              <a:gradFill flip="none">
                <a:gsLst>
                  <a:gs pos="0">
                    <a:srgbClr val="7FD13B">
                      <a:tint val="75000"/>
                      <a:shade val="75000"/>
                      <a:satMod val="170000"/>
                    </a:srgbClr>
                  </a:gs>
                  <a:gs pos="49000">
                    <a:srgbClr val="7FD13B">
                      <a:tint val="88000"/>
                      <a:shade val="65000"/>
                      <a:satMod val="172000"/>
                    </a:srgbClr>
                  </a:gs>
                  <a:gs pos="50000">
                    <a:srgbClr val="7FD13B">
                      <a:shade val="65000"/>
                      <a:satMod val="130000"/>
                    </a:srgbClr>
                  </a:gs>
                  <a:gs pos="92000">
                    <a:srgbClr val="7FD13B">
                      <a:shade val="50000"/>
                      <a:satMod val="120000"/>
                    </a:srgbClr>
                  </a:gs>
                  <a:gs pos="100000">
                    <a:srgbClr val="7FD13B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648737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79D4B-F4EE-47D8-99C5-D57F6CFF1B21}" type="datetime1">
              <a:rPr lang="de-DE" smtClean="0">
                <a:solidFill>
                  <a:srgbClr val="738AC8">
                    <a:lumMod val="75000"/>
                  </a:srgbClr>
                </a:solidFill>
              </a:rPr>
              <a:pPr/>
              <a:t>25.04.2022</a:t>
            </a:fld>
            <a:endParaRPr lang="de-DE" dirty="0">
              <a:solidFill>
                <a:srgbClr val="738AC8">
                  <a:lumMod val="75000"/>
                </a:srgb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>
                <a:solidFill>
                  <a:srgbClr val="738AC8">
                    <a:lumMod val="75000"/>
                  </a:srgbClr>
                </a:solidFill>
              </a:rPr>
              <a:t>Stadtverwaltung Frankenthal, Bereich Planen und Bauen, Dr. M. Kattler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B1B27-A339-4B2B-B069-074E18FE80CF}" type="slidenum">
              <a:rPr lang="de-DE" smtClean="0">
                <a:solidFill>
                  <a:srgbClr val="738AC8">
                    <a:lumMod val="75000"/>
                  </a:srgbClr>
                </a:solidFill>
              </a:rPr>
              <a:pPr/>
              <a:t>‹Nr.›</a:t>
            </a:fld>
            <a:endParaRPr lang="de-DE" dirty="0">
              <a:solidFill>
                <a:srgbClr val="738AC8">
                  <a:lumMod val="75000"/>
                </a:srgbClr>
              </a:solidFill>
            </a:endParaRPr>
          </a:p>
        </p:txBody>
      </p:sp>
      <p:sp>
        <p:nvSpPr>
          <p:cNvPr id="3" name="Rechteck 2"/>
          <p:cNvSpPr/>
          <p:nvPr userDrawn="1"/>
        </p:nvSpPr>
        <p:spPr>
          <a:xfrm>
            <a:off x="4479629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de-DE" sz="5400" b="1" cap="all" dirty="0">
              <a:ln w="0"/>
              <a:gradFill flip="none">
                <a:gsLst>
                  <a:gs pos="0">
                    <a:srgbClr val="7FD13B">
                      <a:tint val="75000"/>
                      <a:shade val="75000"/>
                      <a:satMod val="170000"/>
                    </a:srgbClr>
                  </a:gs>
                  <a:gs pos="49000">
                    <a:srgbClr val="7FD13B">
                      <a:tint val="88000"/>
                      <a:shade val="65000"/>
                      <a:satMod val="172000"/>
                    </a:srgbClr>
                  </a:gs>
                  <a:gs pos="50000">
                    <a:srgbClr val="7FD13B">
                      <a:shade val="65000"/>
                      <a:satMod val="130000"/>
                    </a:srgbClr>
                  </a:gs>
                  <a:gs pos="92000">
                    <a:srgbClr val="7FD13B">
                      <a:shade val="50000"/>
                      <a:satMod val="120000"/>
                    </a:srgbClr>
                  </a:gs>
                  <a:gs pos="100000">
                    <a:srgbClr val="7FD13B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Rechteck 3"/>
          <p:cNvSpPr/>
          <p:nvPr userDrawn="1"/>
        </p:nvSpPr>
        <p:spPr>
          <a:xfrm>
            <a:off x="395536" y="1340768"/>
            <a:ext cx="8280920" cy="4967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de-DE" dirty="0">
                <a:solidFill>
                  <a:prstClr val="black"/>
                </a:solidFill>
                <a:latin typeface="Calibri"/>
              </a:rPr>
              <a:t>Stellungnahme der Verwaltung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de-DE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de-DE" dirty="0">
                <a:solidFill>
                  <a:prstClr val="black"/>
                </a:solidFill>
                <a:latin typeface="Calibri"/>
              </a:rPr>
              <a:t>Bebauung von ehemaligen gewerblichen Flächen mit Wohnnutzung denkbar und auch seitens der Verwaltung gewünscht um Wohnraum zu schaffen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de-DE" dirty="0">
                <a:solidFill>
                  <a:prstClr val="black"/>
                </a:solidFill>
                <a:latin typeface="Calibri"/>
              </a:rPr>
              <a:t>Neue rechtliche Grundlagen: § 246 Abs. 10 BauGB (Asylverfahrensbeschleunigungsgesetz)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de-DE" dirty="0">
                <a:solidFill>
                  <a:prstClr val="black"/>
                </a:solidFill>
                <a:latin typeface="Calibri"/>
              </a:rPr>
              <a:t>BauGB-Novelle 2017: neue Gebietskategorie „Urbane Gebiete“ (ab Oktober) – Erleichterung der Wohnnutzung in Misch- und Gewerbegebieten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de-DE" dirty="0">
                <a:solidFill>
                  <a:prstClr val="black"/>
                </a:solidFill>
                <a:latin typeface="Calibri"/>
              </a:rPr>
              <a:t>HELABA-Gelände: Festsetzungen des vorhandenen B-plans lassen keine Wohnnutzung zu, auch die Errichtung von Flüchtlingsunterkünften wäre derzeit in diesem Bereich nicht möglich – Änderung des B-plans notwendig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de-DE" dirty="0">
                <a:solidFill>
                  <a:prstClr val="black"/>
                </a:solidFill>
                <a:latin typeface="Calibri"/>
              </a:rPr>
              <a:t>HELABA-Gelände steht für eine Wohnnutzung nicht mehr zur Verfügung – Grundstücksverhandlungen stehen vor dem Abschluss, Grundstück soll weiterhin gewerblich genutzt werden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de-DE" dirty="0">
                <a:solidFill>
                  <a:prstClr val="black"/>
                </a:solidFill>
                <a:latin typeface="Calibri"/>
              </a:rPr>
              <a:t>Verwaltung prüft Alternativen im Rahmen des Wohnraumversorgungskonzeptes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de-DE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168551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946448" cy="365125"/>
          </a:xfrm>
        </p:spPr>
        <p:txBody>
          <a:bodyPr/>
          <a:lstStyle/>
          <a:p>
            <a:fld id="{E7D9BDA0-6707-46BB-88B7-45B0866E1068}" type="datetime1">
              <a:rPr lang="de-DE" smtClean="0">
                <a:solidFill>
                  <a:srgbClr val="738AC8">
                    <a:lumMod val="75000"/>
                  </a:srgbClr>
                </a:solidFill>
              </a:rPr>
              <a:pPr/>
              <a:t>25.04.2022</a:t>
            </a:fld>
            <a:endParaRPr lang="de-DE" dirty="0">
              <a:solidFill>
                <a:srgbClr val="738AC8">
                  <a:lumMod val="75000"/>
                </a:srgb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979712" y="6356350"/>
            <a:ext cx="5688632" cy="365125"/>
          </a:xfrm>
        </p:spPr>
        <p:txBody>
          <a:bodyPr/>
          <a:lstStyle/>
          <a:p>
            <a:r>
              <a:rPr lang="de-DE" dirty="0">
                <a:solidFill>
                  <a:srgbClr val="738AC8">
                    <a:lumMod val="75000"/>
                  </a:srgbClr>
                </a:solidFill>
              </a:rPr>
              <a:t>Stadtverwaltung Frankenthal, Bereich Planen und Bauen, Dr. M. Kattler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7740352" y="6356350"/>
            <a:ext cx="946448" cy="365125"/>
          </a:xfrm>
        </p:spPr>
        <p:txBody>
          <a:bodyPr/>
          <a:lstStyle/>
          <a:p>
            <a:fld id="{183B1B27-A339-4B2B-B069-074E18FE80CF}" type="slidenum">
              <a:rPr lang="de-DE" smtClean="0">
                <a:solidFill>
                  <a:srgbClr val="738AC8">
                    <a:lumMod val="75000"/>
                  </a:srgbClr>
                </a:solidFill>
              </a:rPr>
              <a:pPr/>
              <a:t>‹Nr.›</a:t>
            </a:fld>
            <a:endParaRPr lang="de-DE" dirty="0">
              <a:solidFill>
                <a:srgbClr val="738AC8">
                  <a:lumMod val="75000"/>
                </a:srgbClr>
              </a:solidFill>
            </a:endParaRPr>
          </a:p>
        </p:txBody>
      </p:sp>
      <p:sp>
        <p:nvSpPr>
          <p:cNvPr id="3" name="Rechteck 2"/>
          <p:cNvSpPr/>
          <p:nvPr userDrawn="1"/>
        </p:nvSpPr>
        <p:spPr>
          <a:xfrm>
            <a:off x="4479629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de-DE" sz="5400" b="1" cap="all" dirty="0">
              <a:ln w="0"/>
              <a:gradFill flip="none">
                <a:gsLst>
                  <a:gs pos="0">
                    <a:srgbClr val="7FD13B">
                      <a:tint val="75000"/>
                      <a:shade val="75000"/>
                      <a:satMod val="170000"/>
                    </a:srgbClr>
                  </a:gs>
                  <a:gs pos="49000">
                    <a:srgbClr val="7FD13B">
                      <a:tint val="88000"/>
                      <a:shade val="65000"/>
                      <a:satMod val="172000"/>
                    </a:srgbClr>
                  </a:gs>
                  <a:gs pos="50000">
                    <a:srgbClr val="7FD13B">
                      <a:shade val="65000"/>
                      <a:satMod val="130000"/>
                    </a:srgbClr>
                  </a:gs>
                  <a:gs pos="92000">
                    <a:srgbClr val="7FD13B">
                      <a:shade val="50000"/>
                      <a:satMod val="120000"/>
                    </a:srgbClr>
                  </a:gs>
                  <a:gs pos="100000">
                    <a:srgbClr val="7FD13B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052736"/>
            <a:ext cx="8492074" cy="52289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feld 7"/>
          <p:cNvSpPr txBox="1"/>
          <p:nvPr userDrawn="1"/>
        </p:nvSpPr>
        <p:spPr>
          <a:xfrm>
            <a:off x="971594" y="1628800"/>
            <a:ext cx="72007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dirty="0">
                <a:solidFill>
                  <a:prstClr val="white"/>
                </a:solidFill>
              </a:rPr>
              <a:t>Vielen Dank für Ihre Aufmerksamkeit</a:t>
            </a:r>
          </a:p>
        </p:txBody>
      </p:sp>
    </p:spTree>
    <p:extLst>
      <p:ext uri="{BB962C8B-B14F-4D97-AF65-F5344CB8AC3E}">
        <p14:creationId xmlns:p14="http://schemas.microsoft.com/office/powerpoint/2010/main" val="3248021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C3E0F-16E9-4DDC-84B6-0F4D62973A5E}" type="datetimeFigureOut">
              <a:rPr lang="de-DE" smtClean="0"/>
              <a:t>25.04.2022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D45EB-F7C9-49CA-93FA-B11038E09C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9526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C3E0F-16E9-4DDC-84B6-0F4D62973A5E}" type="datetimeFigureOut">
              <a:rPr lang="de-DE" smtClean="0"/>
              <a:t>25.04.2022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D45EB-F7C9-49CA-93FA-B11038E09C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3946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C3E0F-16E9-4DDC-84B6-0F4D62973A5E}" type="datetimeFigureOut">
              <a:rPr lang="de-DE" smtClean="0"/>
              <a:t>25.04.2022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D45EB-F7C9-49CA-93FA-B11038E09C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6946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C3E0F-16E9-4DDC-84B6-0F4D62973A5E}" type="datetimeFigureOut">
              <a:rPr lang="de-DE" smtClean="0"/>
              <a:t>25.04.2022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D45EB-F7C9-49CA-93FA-B11038E09C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7046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C3E0F-16E9-4DDC-84B6-0F4D62973A5E}" type="datetimeFigureOut">
              <a:rPr lang="de-DE" smtClean="0"/>
              <a:t>25.04.2022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D45EB-F7C9-49CA-93FA-B11038E09C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41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34" Type="http://schemas.openxmlformats.org/officeDocument/2006/relationships/image" Target="../media/image1.jpe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C3E0F-16E9-4DDC-84B6-0F4D62973A5E}" type="datetimeFigureOut">
              <a:rPr lang="de-DE" smtClean="0"/>
              <a:t>25.04.2022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5D45EB-F7C9-49CA-93FA-B11038E09C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0573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187624" y="314400"/>
            <a:ext cx="7509520" cy="954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                                                                                                Planen und Bauen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0184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fld id="{0E7133AB-A231-4698-AD2A-9D3D00CD1785}" type="datetime1">
              <a:rPr lang="de-DE" smtClean="0">
                <a:solidFill>
                  <a:srgbClr val="738AC8">
                    <a:lumMod val="75000"/>
                  </a:srgbClr>
                </a:solidFill>
              </a:rPr>
              <a:pPr/>
              <a:t>25.04.2022</a:t>
            </a:fld>
            <a:endParaRPr lang="de-DE" dirty="0">
              <a:solidFill>
                <a:srgbClr val="738AC8">
                  <a:lumMod val="75000"/>
                </a:srgb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547664" y="6356350"/>
            <a:ext cx="64087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de-DE" dirty="0">
                <a:solidFill>
                  <a:srgbClr val="738AC8">
                    <a:lumMod val="75000"/>
                  </a:srgbClr>
                </a:solidFill>
              </a:rPr>
              <a:t>Stadtverwaltung Frankenthal, Bereich Planen und Bauen, Dr. M. Kattler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100392" y="6356350"/>
            <a:ext cx="5864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fld id="{183B1B27-A339-4B2B-B069-074E18FE80CF}" type="slidenum">
              <a:rPr lang="de-DE" smtClean="0">
                <a:solidFill>
                  <a:srgbClr val="738AC8">
                    <a:lumMod val="75000"/>
                  </a:srgbClr>
                </a:solidFill>
              </a:rPr>
              <a:pPr/>
              <a:t>‹Nr.›</a:t>
            </a:fld>
            <a:endParaRPr lang="de-DE" dirty="0">
              <a:solidFill>
                <a:srgbClr val="738AC8">
                  <a:lumMod val="75000"/>
                </a:srgbClr>
              </a:solidFill>
            </a:endParaRPr>
          </a:p>
        </p:txBody>
      </p:sp>
      <p:pic>
        <p:nvPicPr>
          <p:cNvPr id="1026" name="Picture 2" descr="\\server-1\Marktplatz\Logo Stadt Frankenthal\Logo FT ohne Schrift\Logo_FT_farb_ohne.jpg"/>
          <p:cNvPicPr>
            <a:picLocks noChangeAspect="1" noChangeArrowheads="1"/>
          </p:cNvPicPr>
          <p:nvPr userDrawn="1"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00392" y="53456"/>
            <a:ext cx="997987" cy="112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3190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1400" b="1" kern="1200">
          <a:solidFill>
            <a:schemeClr val="accent5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FAC8D3D1-9BCA-41F8-BD19-BF5CEEA4F819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91012" y="-53521"/>
            <a:ext cx="9926024" cy="6965041"/>
          </a:xfrm>
          <a:prstGeom prst="rect">
            <a:avLst/>
          </a:prstGeom>
        </p:spPr>
      </p:pic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75656" y="6237312"/>
            <a:ext cx="6400800" cy="288032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de-DE" sz="1200" dirty="0">
                <a:solidFill>
                  <a:srgbClr val="405E5E"/>
                </a:solidFill>
                <a:latin typeface="Century Gothic"/>
              </a:rPr>
              <a:t>Stadtverwaltung Frankenthal, Bereich Planen und Bauen</a:t>
            </a:r>
            <a:endParaRPr lang="de-DE" dirty="0">
              <a:solidFill>
                <a:srgbClr val="405E5E"/>
              </a:solidFill>
            </a:endParaRPr>
          </a:p>
        </p:txBody>
      </p:sp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789856" y="2693987"/>
            <a:ext cx="7772400" cy="1470025"/>
          </a:xfrm>
        </p:spPr>
        <p:txBody>
          <a:bodyPr>
            <a:noAutofit/>
          </a:bodyPr>
          <a:lstStyle/>
          <a:p>
            <a:r>
              <a:rPr lang="de-DE" sz="3600" b="1" u="sng" dirty="0">
                <a:latin typeface="Bahnschrift" panose="020B0502040204020203" pitchFamily="34" charset="0"/>
              </a:rPr>
              <a:t>Bürgerinformationsveranstaltung</a:t>
            </a:r>
            <a:br>
              <a:rPr lang="de-DE" sz="3600" b="1" u="sng" dirty="0">
                <a:latin typeface="Bahnschrift Light" panose="020B0502040204020203" pitchFamily="34" charset="0"/>
              </a:rPr>
            </a:br>
            <a:r>
              <a:rPr lang="de-DE" sz="3600" b="1" dirty="0">
                <a:latin typeface="Bahnschrift Light" panose="020B0502040204020203" pitchFamily="34" charset="0"/>
              </a:rPr>
              <a:t>zu den Bebauungsplänen</a:t>
            </a:r>
            <a:br>
              <a:rPr lang="de-DE" sz="3600" b="1" dirty="0">
                <a:latin typeface="Bahnschrift Light" panose="020B0502040204020203" pitchFamily="34" charset="0"/>
              </a:rPr>
            </a:br>
            <a:r>
              <a:rPr lang="de-DE" sz="3600" b="1" dirty="0">
                <a:latin typeface="Bahnschrift Light" panose="020B0502040204020203" pitchFamily="34" charset="0"/>
              </a:rPr>
              <a:t> </a:t>
            </a:r>
            <a:br>
              <a:rPr lang="de-DE" sz="3600" b="1" dirty="0">
                <a:latin typeface="Bahnschrift Light" panose="020B0502040204020203" pitchFamily="34" charset="0"/>
              </a:rPr>
            </a:br>
            <a:r>
              <a:rPr lang="de-DE" sz="3600" b="1" dirty="0" err="1">
                <a:latin typeface="Bahnschrift" panose="020B0502040204020203" pitchFamily="34" charset="0"/>
              </a:rPr>
              <a:t>Studernheim</a:t>
            </a:r>
            <a:r>
              <a:rPr lang="de-DE" sz="3600" b="1" dirty="0">
                <a:latin typeface="Bahnschrift" panose="020B0502040204020203" pitchFamily="34" charset="0"/>
              </a:rPr>
              <a:t>, Fachmarktzentrum</a:t>
            </a:r>
            <a:br>
              <a:rPr lang="de-DE" sz="3600" b="1" dirty="0">
                <a:latin typeface="Bahnschrift Light" panose="020B0502040204020203" pitchFamily="34" charset="0"/>
              </a:rPr>
            </a:br>
            <a:r>
              <a:rPr lang="de-DE" sz="3600" b="1" dirty="0">
                <a:latin typeface="Bahnschrift Light" panose="020B0502040204020203" pitchFamily="34" charset="0"/>
              </a:rPr>
              <a:t>und</a:t>
            </a:r>
            <a:br>
              <a:rPr lang="de-DE" sz="3600" b="1" dirty="0">
                <a:latin typeface="Bahnschrift Light" panose="020B0502040204020203" pitchFamily="34" charset="0"/>
              </a:rPr>
            </a:br>
            <a:r>
              <a:rPr lang="de-DE" sz="3600" b="1" dirty="0" err="1">
                <a:latin typeface="Bahnschrift" panose="020B0502040204020203" pitchFamily="34" charset="0"/>
              </a:rPr>
              <a:t>Studernheim</a:t>
            </a:r>
            <a:r>
              <a:rPr lang="de-DE" sz="3600" b="1" dirty="0">
                <a:latin typeface="Bahnschrift" panose="020B0502040204020203" pitchFamily="34" charset="0"/>
              </a:rPr>
              <a:t>, Nördlich der Mühlbergstraße</a:t>
            </a:r>
            <a:br>
              <a:rPr lang="de-DE" sz="3200" b="1" dirty="0">
                <a:latin typeface="Bahnschrift Light" panose="020B0502040204020203" pitchFamily="34" charset="0"/>
              </a:rPr>
            </a:br>
            <a:br>
              <a:rPr lang="de-DE" sz="3200" b="1" dirty="0">
                <a:latin typeface="Bahnschrift Light" panose="020B0502040204020203" pitchFamily="34" charset="0"/>
              </a:rPr>
            </a:br>
            <a:r>
              <a:rPr lang="de-DE" sz="1800" b="1" dirty="0">
                <a:latin typeface="Bahnschrift Light" panose="020B0502040204020203" pitchFamily="34" charset="0"/>
              </a:rPr>
              <a:t>Dienstag, 26.04.2022, 19-21 Uhr</a:t>
            </a:r>
            <a:br>
              <a:rPr lang="de-DE" sz="1800" b="1" dirty="0">
                <a:latin typeface="Bahnschrift Light" panose="020B0502040204020203" pitchFamily="34" charset="0"/>
              </a:rPr>
            </a:br>
            <a:r>
              <a:rPr lang="de-DE" sz="1800" b="1" dirty="0" err="1">
                <a:latin typeface="Bahnschrift Light" panose="020B0502040204020203" pitchFamily="34" charset="0"/>
              </a:rPr>
              <a:t>Congressforum</a:t>
            </a:r>
            <a:r>
              <a:rPr lang="de-DE" sz="1800" b="1" dirty="0">
                <a:latin typeface="Bahnschrift Light" panose="020B0502040204020203" pitchFamily="34" charset="0"/>
              </a:rPr>
              <a:t> Frankenthal</a:t>
            </a:r>
            <a:endParaRPr lang="de-DE" sz="1800" dirty="0"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251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9037D-61B3-4DB3-B3DC-D9392B4E974B}" type="datetime1">
              <a:rPr lang="de-DE" smtClean="0">
                <a:solidFill>
                  <a:srgbClr val="405E5E"/>
                </a:solidFill>
              </a:rPr>
              <a:pPr/>
              <a:t>25.04.2022</a:t>
            </a:fld>
            <a:endParaRPr lang="de-DE" dirty="0">
              <a:solidFill>
                <a:srgbClr val="405E5E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547664" y="6356350"/>
            <a:ext cx="6696744" cy="365125"/>
          </a:xfrm>
        </p:spPr>
        <p:txBody>
          <a:bodyPr/>
          <a:lstStyle/>
          <a:p>
            <a:r>
              <a:rPr lang="de-DE" dirty="0">
                <a:solidFill>
                  <a:srgbClr val="405E5E"/>
                </a:solidFill>
              </a:rPr>
              <a:t>Stadtverwaltung Frankenthal, Bereich Planen und Bauen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B1B27-A339-4B2B-B069-074E18FE80CF}" type="slidenum">
              <a:rPr lang="de-DE" smtClean="0">
                <a:solidFill>
                  <a:srgbClr val="405E5E"/>
                </a:solidFill>
              </a:rPr>
              <a:pPr/>
              <a:t>2</a:t>
            </a:fld>
            <a:endParaRPr lang="de-DE" dirty="0">
              <a:solidFill>
                <a:srgbClr val="405E5E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19A7F1E-1C1C-4AFD-BFB5-E80B27C36338}"/>
              </a:ext>
            </a:extLst>
          </p:cNvPr>
          <p:cNvSpPr txBox="1"/>
          <p:nvPr/>
        </p:nvSpPr>
        <p:spPr>
          <a:xfrm>
            <a:off x="323527" y="260648"/>
            <a:ext cx="7651454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>
                <a:latin typeface="Bahnschrift" panose="020B0502040204020203" pitchFamily="34" charset="0"/>
                <a:cs typeface="Arial" panose="020B0604020202020204" pitchFamily="34" charset="0"/>
              </a:rPr>
              <a:t>Ablauf der Veranstaltung</a:t>
            </a:r>
          </a:p>
          <a:p>
            <a:endParaRPr lang="de-DE" sz="3600" dirty="0">
              <a:latin typeface="Bahnschrift" panose="020B0502040204020203" pitchFamily="34" charset="0"/>
              <a:cs typeface="Arial" panose="020B0604020202020204" pitchFamily="34" charset="0"/>
            </a:endParaRPr>
          </a:p>
          <a:p>
            <a:endParaRPr lang="de-DE" sz="3600" dirty="0">
              <a:latin typeface="Bahnschrift" panose="020B0502040204020203" pitchFamily="34" charset="0"/>
              <a:cs typeface="Arial" panose="020B0604020202020204" pitchFamily="34" charset="0"/>
            </a:endParaRPr>
          </a:p>
          <a:p>
            <a:r>
              <a:rPr lang="de-DE" sz="3600" dirty="0">
                <a:latin typeface="Bahnschrift" panose="020B0502040204020203" pitchFamily="34" charset="0"/>
                <a:cs typeface="Arial" panose="020B0604020202020204" pitchFamily="34" charset="0"/>
              </a:rPr>
              <a:t>	Herzlich Willkommen!</a:t>
            </a:r>
          </a:p>
          <a:p>
            <a:endParaRPr lang="de-DE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de-DE" sz="2000" dirty="0">
                <a:latin typeface="Bahnschrift Light" panose="020B0502040204020203" pitchFamily="34" charset="0"/>
                <a:cs typeface="Arial" panose="020B0604020202020204" pitchFamily="34" charset="0"/>
              </a:rPr>
              <a:t>19:00   Organisatorische Hinweise, Begrüßung</a:t>
            </a:r>
          </a:p>
          <a:p>
            <a:pPr marL="285750" indent="-285750">
              <a:buFontTx/>
              <a:buChar char="-"/>
            </a:pPr>
            <a:r>
              <a:rPr lang="de-DE" sz="2000" dirty="0">
                <a:latin typeface="Bahnschrift Light" panose="020B0502040204020203" pitchFamily="34" charset="0"/>
                <a:cs typeface="Arial" panose="020B0604020202020204" pitchFamily="34" charset="0"/>
              </a:rPr>
              <a:t>19:20   Einführung und Vorstellung der beiden B-Planverfahren</a:t>
            </a:r>
          </a:p>
          <a:p>
            <a:pPr marL="285750" indent="-285750">
              <a:buFontTx/>
              <a:buChar char="-"/>
            </a:pPr>
            <a:r>
              <a:rPr lang="de-DE" sz="2000" dirty="0">
                <a:latin typeface="Bahnschrift Light" panose="020B0502040204020203" pitchFamily="34" charset="0"/>
                <a:cs typeface="Arial" panose="020B0604020202020204" pitchFamily="34" charset="0"/>
              </a:rPr>
              <a:t>19:45   Fragen der Teilnehmenden</a:t>
            </a:r>
          </a:p>
          <a:p>
            <a:pPr marL="285750" indent="-285750">
              <a:buFontTx/>
              <a:buChar char="-"/>
            </a:pPr>
            <a:r>
              <a:rPr lang="de-DE" sz="2000" dirty="0">
                <a:latin typeface="Bahnschrift Light" panose="020B0502040204020203" pitchFamily="34" charset="0"/>
                <a:cs typeface="Arial" panose="020B0604020202020204" pitchFamily="34" charset="0"/>
              </a:rPr>
              <a:t>20:45  Zusammenfassung, Ausblick</a:t>
            </a:r>
          </a:p>
          <a:p>
            <a:pPr marL="285750" indent="-285750">
              <a:buFontTx/>
              <a:buChar char="-"/>
            </a:pPr>
            <a:r>
              <a:rPr lang="de-DE" sz="2000" dirty="0">
                <a:latin typeface="Bahnschrift Light" panose="020B0502040204020203" pitchFamily="34" charset="0"/>
                <a:cs typeface="Arial" panose="020B0604020202020204" pitchFamily="34" charset="0"/>
              </a:rPr>
              <a:t>21:00   Ende</a:t>
            </a:r>
          </a:p>
          <a:p>
            <a:pPr marL="285750" indent="-285750">
              <a:buFontTx/>
              <a:buChar char="-"/>
            </a:pPr>
            <a:endParaRPr lang="de-DE" sz="2000" dirty="0">
              <a:latin typeface="Bahnschrift Light" panose="020B0502040204020203" pitchFamily="34" charset="0"/>
              <a:cs typeface="Arial" panose="020B0604020202020204" pitchFamily="34" charset="0"/>
            </a:endParaRPr>
          </a:p>
          <a:p>
            <a:r>
              <a:rPr lang="de-DE" sz="2000" dirty="0">
                <a:latin typeface="Bahnschrift Light" panose="020B0502040204020203" pitchFamily="34" charset="0"/>
                <a:cs typeface="Arial" panose="020B0604020202020204" pitchFamily="34" charset="0"/>
              </a:rPr>
              <a:t>Moderation: Stefanie </a:t>
            </a:r>
            <a:r>
              <a:rPr lang="de-DE" sz="2000" dirty="0" err="1">
                <a:latin typeface="Bahnschrift Light" panose="020B0502040204020203" pitchFamily="34" charset="0"/>
                <a:cs typeface="Arial" panose="020B0604020202020204" pitchFamily="34" charset="0"/>
              </a:rPr>
              <a:t>Heng-Ruschek</a:t>
            </a:r>
            <a:r>
              <a:rPr lang="de-DE" sz="2000" dirty="0">
                <a:latin typeface="Bahnschrift Light" panose="020B0502040204020203" pitchFamily="34" charset="0"/>
                <a:cs typeface="Arial" panose="020B0604020202020204" pitchFamily="34" charset="0"/>
              </a:rPr>
              <a:t>, </a:t>
            </a:r>
            <a:r>
              <a:rPr lang="de-DE" sz="2000" dirty="0" err="1">
                <a:latin typeface="Bahnschrift Light" panose="020B0502040204020203" pitchFamily="34" charset="0"/>
                <a:cs typeface="Arial" panose="020B0604020202020204" pitchFamily="34" charset="0"/>
              </a:rPr>
              <a:t>shr</a:t>
            </a:r>
            <a:r>
              <a:rPr lang="de-DE" sz="2000" dirty="0">
                <a:latin typeface="Bahnschrift Light" panose="020B0502040204020203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Bahnschrift Light" panose="020B0502040204020203" pitchFamily="34" charset="0"/>
                <a:cs typeface="Arial" panose="020B0604020202020204" pitchFamily="34" charset="0"/>
              </a:rPr>
              <a:t>moderation</a:t>
            </a:r>
            <a:endParaRPr lang="de-DE" sz="2000" dirty="0">
              <a:latin typeface="Bahnschrift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3E46BD1E-A6A8-4B3C-90BF-907A7963FAB0}"/>
              </a:ext>
            </a:extLst>
          </p:cNvPr>
          <p:cNvSpPr txBox="1"/>
          <p:nvPr/>
        </p:nvSpPr>
        <p:spPr>
          <a:xfrm>
            <a:off x="7956376" y="0"/>
            <a:ext cx="1187624" cy="1196752"/>
          </a:xfrm>
          <a:prstGeom prst="rect">
            <a:avLst/>
          </a:prstGeom>
          <a:solidFill>
            <a:srgbClr val="E0EAEA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993F0EA1-9052-4043-B90D-C916378B5A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000" y="87020"/>
            <a:ext cx="1570816" cy="1109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404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9037D-61B3-4DB3-B3DC-D9392B4E974B}" type="datetime1">
              <a:rPr lang="de-DE" smtClean="0">
                <a:solidFill>
                  <a:srgbClr val="405E5E"/>
                </a:solidFill>
              </a:rPr>
              <a:pPr/>
              <a:t>25.04.2022</a:t>
            </a:fld>
            <a:endParaRPr lang="de-DE" dirty="0">
              <a:solidFill>
                <a:srgbClr val="405E5E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547664" y="6356350"/>
            <a:ext cx="6696744" cy="365125"/>
          </a:xfrm>
        </p:spPr>
        <p:txBody>
          <a:bodyPr/>
          <a:lstStyle/>
          <a:p>
            <a:r>
              <a:rPr lang="de-DE" dirty="0">
                <a:solidFill>
                  <a:srgbClr val="405E5E"/>
                </a:solidFill>
              </a:rPr>
              <a:t>Stadtverwaltung Frankenthal, Bereich Planen und Bauen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B1B27-A339-4B2B-B069-074E18FE80CF}" type="slidenum">
              <a:rPr lang="de-DE" smtClean="0">
                <a:solidFill>
                  <a:srgbClr val="405E5E"/>
                </a:solidFill>
              </a:rPr>
              <a:pPr/>
              <a:t>3</a:t>
            </a:fld>
            <a:endParaRPr lang="de-DE" dirty="0">
              <a:solidFill>
                <a:srgbClr val="405E5E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19A7F1E-1C1C-4AFD-BFB5-E80B27C36338}"/>
              </a:ext>
            </a:extLst>
          </p:cNvPr>
          <p:cNvSpPr txBox="1"/>
          <p:nvPr/>
        </p:nvSpPr>
        <p:spPr>
          <a:xfrm>
            <a:off x="323527" y="260648"/>
            <a:ext cx="8425705" cy="60324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>
                <a:latin typeface="Bahnschrift" panose="020B0502040204020203" pitchFamily="34" charset="0"/>
                <a:cs typeface="Arial" panose="020B0604020202020204" pitchFamily="34" charset="0"/>
              </a:rPr>
              <a:t>Organisatorische Hinweise</a:t>
            </a:r>
            <a:endParaRPr lang="de-DE" sz="1050" dirty="0">
              <a:latin typeface="Bahnschrift" panose="020B0502040204020203" pitchFamily="34" charset="0"/>
              <a:cs typeface="Arial" panose="020B0604020202020204" pitchFamily="34" charset="0"/>
            </a:endParaRPr>
          </a:p>
          <a:p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de-DE" sz="2000" dirty="0">
                <a:latin typeface="Bahnschrift Light" panose="020B0502040204020203" pitchFamily="34" charset="0"/>
                <a:cs typeface="Arial" panose="020B0604020202020204" pitchFamily="34" charset="0"/>
              </a:rPr>
              <a:t>Corona:</a:t>
            </a:r>
          </a:p>
          <a:p>
            <a:endParaRPr lang="de-DE" sz="2000" dirty="0">
              <a:latin typeface="Bahnschrift Light" panose="020B0502040204020203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de-DE" sz="2000" dirty="0">
                <a:latin typeface="Bahnschrift Light" panose="020B0502040204020203" pitchFamily="34" charset="0"/>
                <a:cs typeface="Arial" panose="020B0604020202020204" pitchFamily="34" charset="0"/>
              </a:rPr>
              <a:t>Protokoll: Hierzu werden Audioaufnahmen und Fotos gemacht.</a:t>
            </a:r>
          </a:p>
          <a:p>
            <a:endParaRPr lang="de-DE" sz="2000" dirty="0">
              <a:latin typeface="Bahnschrift Light" panose="020B0502040204020203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de-DE" sz="2000" dirty="0">
                <a:latin typeface="Bahnschrift Light" panose="020B0502040204020203" pitchFamily="34" charset="0"/>
                <a:cs typeface="Arial" panose="020B0604020202020204" pitchFamily="34" charset="0"/>
              </a:rPr>
              <a:t>Präsentation: Wird auf Website der Stadt Frankenthal gestellt.</a:t>
            </a:r>
          </a:p>
          <a:p>
            <a:endParaRPr lang="de-DE" sz="2000" dirty="0">
              <a:latin typeface="Bahnschrift Light" panose="020B0502040204020203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de-DE" sz="2000" dirty="0">
                <a:latin typeface="Bahnschrift Light" panose="020B0502040204020203" pitchFamily="34" charset="0"/>
                <a:cs typeface="Arial" panose="020B0604020202020204" pitchFamily="34" charset="0"/>
              </a:rPr>
              <a:t>Teilnehmerliste: Bitte eintragen, wenn Wortbeiträge im </a:t>
            </a:r>
          </a:p>
          <a:p>
            <a:r>
              <a:rPr lang="de-DE" sz="2000" dirty="0">
                <a:latin typeface="Bahnschrift Light" panose="020B0502040204020203" pitchFamily="34" charset="0"/>
                <a:cs typeface="Arial" panose="020B0604020202020204" pitchFamily="34" charset="0"/>
              </a:rPr>
              <a:t>    B-Plan-Verfahren berücksichtigt werden sollen. Schriftliche Antwort.</a:t>
            </a:r>
          </a:p>
          <a:p>
            <a:endParaRPr lang="de-DE" sz="2000" dirty="0">
              <a:latin typeface="Bahnschrift Light" panose="020B0502040204020203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de-DE" sz="2000" dirty="0">
                <a:latin typeface="Bahnschrift Light" panose="020B0502040204020203" pitchFamily="34" charset="0"/>
                <a:cs typeface="Arial" panose="020B0604020202020204" pitchFamily="34" charset="0"/>
              </a:rPr>
              <a:t>Spielregeln: Bitte…</a:t>
            </a:r>
          </a:p>
          <a:p>
            <a:pPr marL="742950" lvl="1" indent="-285750">
              <a:buFontTx/>
              <a:buChar char="-"/>
            </a:pPr>
            <a:r>
              <a:rPr lang="de-DE" sz="2000" dirty="0">
                <a:latin typeface="Bahnschrift Light" panose="020B0502040204020203" pitchFamily="34" charset="0"/>
                <a:cs typeface="Arial" panose="020B0604020202020204" pitchFamily="34" charset="0"/>
              </a:rPr>
              <a:t>…Fragen nach den Vorträgen.</a:t>
            </a:r>
          </a:p>
          <a:p>
            <a:pPr marL="742950" lvl="1" indent="-285750">
              <a:buFontTx/>
              <a:buChar char="-"/>
            </a:pPr>
            <a:r>
              <a:rPr lang="de-DE" sz="2000" dirty="0">
                <a:latin typeface="Bahnschrift Light" panose="020B0502040204020203" pitchFamily="34" charset="0"/>
                <a:cs typeface="Arial" panose="020B0604020202020204" pitchFamily="34" charset="0"/>
              </a:rPr>
              <a:t>…vor Wortbeitrag Namen und ggf. Organisation nennen.</a:t>
            </a:r>
          </a:p>
          <a:p>
            <a:pPr marL="742950" lvl="1" indent="-285750">
              <a:buFontTx/>
              <a:buChar char="-"/>
            </a:pPr>
            <a:r>
              <a:rPr lang="de-DE" sz="2000" dirty="0">
                <a:latin typeface="Bahnschrift Light" panose="020B0502040204020203" pitchFamily="34" charset="0"/>
                <a:cs typeface="Arial" panose="020B0604020202020204" pitchFamily="34" charset="0"/>
              </a:rPr>
              <a:t>…kurz fassen.</a:t>
            </a:r>
          </a:p>
          <a:p>
            <a:pPr marL="742950" lvl="1" indent="-285750">
              <a:buFontTx/>
              <a:buChar char="-"/>
            </a:pPr>
            <a:r>
              <a:rPr lang="de-DE" sz="2000" dirty="0">
                <a:latin typeface="Bahnschrift Light" panose="020B0502040204020203" pitchFamily="34" charset="0"/>
                <a:cs typeface="Arial" panose="020B0604020202020204" pitchFamily="34" charset="0"/>
              </a:rPr>
              <a:t>…ausreden lassen.</a:t>
            </a:r>
          </a:p>
          <a:p>
            <a:pPr marL="742950" lvl="1" indent="-285750">
              <a:buFontTx/>
              <a:buChar char="-"/>
            </a:pPr>
            <a:r>
              <a:rPr lang="de-DE" sz="2000" dirty="0">
                <a:latin typeface="Bahnschrift Light" panose="020B0502040204020203" pitchFamily="34" charset="0"/>
                <a:cs typeface="Arial" panose="020B0604020202020204" pitchFamily="34" charset="0"/>
              </a:rPr>
              <a:t>…sachlich bleiben.</a:t>
            </a:r>
          </a:p>
          <a:p>
            <a:pPr marL="742950" lvl="1" indent="-285750">
              <a:buFontTx/>
              <a:buChar char="-"/>
            </a:pPr>
            <a:r>
              <a:rPr lang="de-DE" sz="2000" dirty="0">
                <a:latin typeface="Bahnschrift Light" panose="020B0502040204020203" pitchFamily="34" charset="0"/>
                <a:cs typeface="Arial" panose="020B0604020202020204" pitchFamily="34" charset="0"/>
              </a:rPr>
              <a:t>…Corona Regeln beachten.</a:t>
            </a:r>
          </a:p>
          <a:p>
            <a:endParaRPr lang="de-DE" sz="2000" dirty="0">
              <a:latin typeface="Bahnschrift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3E46BD1E-A6A8-4B3C-90BF-907A7963FAB0}"/>
              </a:ext>
            </a:extLst>
          </p:cNvPr>
          <p:cNvSpPr txBox="1"/>
          <p:nvPr/>
        </p:nvSpPr>
        <p:spPr>
          <a:xfrm>
            <a:off x="7956376" y="0"/>
            <a:ext cx="1187624" cy="1196752"/>
          </a:xfrm>
          <a:prstGeom prst="rect">
            <a:avLst/>
          </a:prstGeom>
          <a:solidFill>
            <a:srgbClr val="E0EAEA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993F0EA1-9052-4043-B90D-C916378B5A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000" y="87020"/>
            <a:ext cx="1570816" cy="1109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739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9037D-61B3-4DB3-B3DC-D9392B4E974B}" type="datetime1">
              <a:rPr lang="de-DE" smtClean="0">
                <a:solidFill>
                  <a:srgbClr val="405E5E"/>
                </a:solidFill>
              </a:rPr>
              <a:pPr/>
              <a:t>25.04.2022</a:t>
            </a:fld>
            <a:endParaRPr lang="de-DE" dirty="0">
              <a:solidFill>
                <a:srgbClr val="405E5E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547664" y="6356350"/>
            <a:ext cx="6696744" cy="365125"/>
          </a:xfrm>
        </p:spPr>
        <p:txBody>
          <a:bodyPr/>
          <a:lstStyle/>
          <a:p>
            <a:r>
              <a:rPr lang="de-DE" dirty="0">
                <a:solidFill>
                  <a:srgbClr val="405E5E"/>
                </a:solidFill>
              </a:rPr>
              <a:t>Stadtverwaltung Frankenthal, Bereich Planen und Bauen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B1B27-A339-4B2B-B069-074E18FE80CF}" type="slidenum">
              <a:rPr lang="de-DE" smtClean="0">
                <a:solidFill>
                  <a:srgbClr val="405E5E"/>
                </a:solidFill>
              </a:rPr>
              <a:pPr/>
              <a:t>4</a:t>
            </a:fld>
            <a:endParaRPr lang="de-DE" dirty="0">
              <a:solidFill>
                <a:srgbClr val="405E5E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19A7F1E-1C1C-4AFD-BFB5-E80B27C36338}"/>
              </a:ext>
            </a:extLst>
          </p:cNvPr>
          <p:cNvSpPr txBox="1"/>
          <p:nvPr/>
        </p:nvSpPr>
        <p:spPr>
          <a:xfrm>
            <a:off x="323527" y="260648"/>
            <a:ext cx="6624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latin typeface="Bahnschrift" panose="020B0502040204020203" pitchFamily="34" charset="0"/>
                <a:cs typeface="Arial" panose="020B0604020202020204" pitchFamily="34" charset="0"/>
              </a:rPr>
              <a:t>Luftbild</a:t>
            </a:r>
            <a:endParaRPr lang="de-DE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3E46BD1E-A6A8-4B3C-90BF-907A7963FAB0}"/>
              </a:ext>
            </a:extLst>
          </p:cNvPr>
          <p:cNvSpPr txBox="1"/>
          <p:nvPr/>
        </p:nvSpPr>
        <p:spPr>
          <a:xfrm>
            <a:off x="7956376" y="0"/>
            <a:ext cx="1187624" cy="1196752"/>
          </a:xfrm>
          <a:prstGeom prst="rect">
            <a:avLst/>
          </a:prstGeom>
          <a:solidFill>
            <a:srgbClr val="E0EAEA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5D031963-CA63-4A83-96BC-244A94A926E2}"/>
              </a:ext>
            </a:extLst>
          </p:cNvPr>
          <p:cNvSpPr txBox="1"/>
          <p:nvPr/>
        </p:nvSpPr>
        <p:spPr>
          <a:xfrm>
            <a:off x="323527" y="5940092"/>
            <a:ext cx="76328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„</a:t>
            </a:r>
            <a:r>
              <a:rPr lang="de-DE" sz="1200" dirty="0" err="1"/>
              <a:t>Studernheim</a:t>
            </a:r>
            <a:r>
              <a:rPr lang="de-DE" sz="1200" dirty="0"/>
              <a:t>, Fachmarktzentrum“ und „</a:t>
            </a:r>
            <a:r>
              <a:rPr lang="de-DE" sz="1200" dirty="0" err="1"/>
              <a:t>Studernheim</a:t>
            </a:r>
            <a:r>
              <a:rPr lang="de-DE" sz="1200" dirty="0"/>
              <a:t>, Nördlich der Mühlbergstraße“ o. M.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BADD9946-3F03-44B1-9489-C6F1BD951A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644" y="783868"/>
            <a:ext cx="8250006" cy="517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282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9037D-61B3-4DB3-B3DC-D9392B4E974B}" type="datetime1">
              <a:rPr lang="de-DE" smtClean="0">
                <a:solidFill>
                  <a:srgbClr val="405E5E"/>
                </a:solidFill>
              </a:rPr>
              <a:pPr/>
              <a:t>25.04.2022</a:t>
            </a:fld>
            <a:endParaRPr lang="de-DE" dirty="0">
              <a:solidFill>
                <a:srgbClr val="405E5E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547664" y="6356350"/>
            <a:ext cx="6696744" cy="365125"/>
          </a:xfrm>
        </p:spPr>
        <p:txBody>
          <a:bodyPr/>
          <a:lstStyle/>
          <a:p>
            <a:r>
              <a:rPr lang="de-DE" dirty="0">
                <a:solidFill>
                  <a:srgbClr val="405E5E"/>
                </a:solidFill>
              </a:rPr>
              <a:t>Stadtverwaltung Frankenthal, Bereich Planen und Bauen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B1B27-A339-4B2B-B069-074E18FE80CF}" type="slidenum">
              <a:rPr lang="de-DE" smtClean="0">
                <a:solidFill>
                  <a:srgbClr val="405E5E"/>
                </a:solidFill>
              </a:rPr>
              <a:pPr/>
              <a:t>5</a:t>
            </a:fld>
            <a:endParaRPr lang="de-DE" dirty="0">
              <a:solidFill>
                <a:srgbClr val="405E5E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19A7F1E-1C1C-4AFD-BFB5-E80B27C36338}"/>
              </a:ext>
            </a:extLst>
          </p:cNvPr>
          <p:cNvSpPr txBox="1"/>
          <p:nvPr/>
        </p:nvSpPr>
        <p:spPr>
          <a:xfrm>
            <a:off x="323527" y="260648"/>
            <a:ext cx="6624737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latin typeface="Bahnschrift" panose="020B0502040204020203" pitchFamily="34" charset="0"/>
                <a:cs typeface="Arial" panose="020B0604020202020204" pitchFamily="34" charset="0"/>
              </a:rPr>
              <a:t>Geltungsbereiche der beiden </a:t>
            </a:r>
          </a:p>
          <a:p>
            <a:r>
              <a:rPr lang="de-DE" sz="2800" dirty="0">
                <a:latin typeface="Bahnschrift" panose="020B0502040204020203" pitchFamily="34" charset="0"/>
                <a:cs typeface="Arial" panose="020B0604020202020204" pitchFamily="34" charset="0"/>
              </a:rPr>
              <a:t>Bebauungspläne</a:t>
            </a:r>
          </a:p>
          <a:p>
            <a:endParaRPr lang="de-DE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3E46BD1E-A6A8-4B3C-90BF-907A7963FAB0}"/>
              </a:ext>
            </a:extLst>
          </p:cNvPr>
          <p:cNvSpPr txBox="1"/>
          <p:nvPr/>
        </p:nvSpPr>
        <p:spPr>
          <a:xfrm>
            <a:off x="7956376" y="0"/>
            <a:ext cx="1187624" cy="1196752"/>
          </a:xfrm>
          <a:prstGeom prst="rect">
            <a:avLst/>
          </a:prstGeom>
          <a:solidFill>
            <a:srgbClr val="E0EAEA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993F0EA1-9052-4043-B90D-C916378B5A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000" y="87020"/>
            <a:ext cx="1570816" cy="1109732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14638D71-5E84-4F11-A248-38D5BF6579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3974" y="1628800"/>
            <a:ext cx="3378163" cy="4311292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9BA8BFC8-127C-4E7A-8DCB-00B566BE96A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583" r="4823"/>
          <a:stretch/>
        </p:blipFill>
        <p:spPr>
          <a:xfrm>
            <a:off x="338742" y="1628800"/>
            <a:ext cx="4161249" cy="4311292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5D031963-CA63-4A83-96BC-244A94A926E2}"/>
              </a:ext>
            </a:extLst>
          </p:cNvPr>
          <p:cNvSpPr txBox="1"/>
          <p:nvPr/>
        </p:nvSpPr>
        <p:spPr>
          <a:xfrm>
            <a:off x="323527" y="5940092"/>
            <a:ext cx="41612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/>
              <a:t>Studernheim</a:t>
            </a:r>
            <a:r>
              <a:rPr lang="de-DE" sz="1200" dirty="0"/>
              <a:t>, Fachmarktzentrum o. M.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66A56B41-4DA0-4867-95D4-AD4A4FAB0DE0}"/>
              </a:ext>
            </a:extLst>
          </p:cNvPr>
          <p:cNvSpPr txBox="1"/>
          <p:nvPr/>
        </p:nvSpPr>
        <p:spPr>
          <a:xfrm>
            <a:off x="5223974" y="5933742"/>
            <a:ext cx="41612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/>
              <a:t>Studernheim</a:t>
            </a:r>
            <a:r>
              <a:rPr lang="de-DE" sz="1200" dirty="0"/>
              <a:t>, Nördlich der Mühlbergstraße o. M.</a:t>
            </a:r>
          </a:p>
        </p:txBody>
      </p:sp>
    </p:spTree>
    <p:extLst>
      <p:ext uri="{BB962C8B-B14F-4D97-AF65-F5344CB8AC3E}">
        <p14:creationId xmlns:p14="http://schemas.microsoft.com/office/powerpoint/2010/main" val="3569765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hteck 70">
            <a:extLst>
              <a:ext uri="{FF2B5EF4-FFF2-40B4-BE49-F238E27FC236}">
                <a16:creationId xmlns:a16="http://schemas.microsoft.com/office/drawing/2014/main" id="{62897450-10D6-45EA-AABC-AD3DE9C91CCA}"/>
              </a:ext>
            </a:extLst>
          </p:cNvPr>
          <p:cNvSpPr/>
          <p:nvPr/>
        </p:nvSpPr>
        <p:spPr>
          <a:xfrm>
            <a:off x="6350856" y="3592857"/>
            <a:ext cx="2685640" cy="91626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0" name="Rechteck 69">
            <a:extLst>
              <a:ext uri="{FF2B5EF4-FFF2-40B4-BE49-F238E27FC236}">
                <a16:creationId xmlns:a16="http://schemas.microsoft.com/office/drawing/2014/main" id="{52059A34-B148-4378-BA87-B675B624B735}"/>
              </a:ext>
            </a:extLst>
          </p:cNvPr>
          <p:cNvSpPr/>
          <p:nvPr/>
        </p:nvSpPr>
        <p:spPr>
          <a:xfrm>
            <a:off x="6036204" y="4653136"/>
            <a:ext cx="1848161" cy="83099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2" name="Rechteck 61">
            <a:extLst>
              <a:ext uri="{FF2B5EF4-FFF2-40B4-BE49-F238E27FC236}">
                <a16:creationId xmlns:a16="http://schemas.microsoft.com/office/drawing/2014/main" id="{634E52C7-7220-4A6F-A9AA-FFB689E5DA6D}"/>
              </a:ext>
            </a:extLst>
          </p:cNvPr>
          <p:cNvSpPr/>
          <p:nvPr/>
        </p:nvSpPr>
        <p:spPr>
          <a:xfrm>
            <a:off x="680917" y="3588571"/>
            <a:ext cx="1767716" cy="69375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1" name="Rechteck 60">
            <a:extLst>
              <a:ext uri="{FF2B5EF4-FFF2-40B4-BE49-F238E27FC236}">
                <a16:creationId xmlns:a16="http://schemas.microsoft.com/office/drawing/2014/main" id="{EA0D3AA9-12AA-4BA0-BD48-AC9629E93D9C}"/>
              </a:ext>
            </a:extLst>
          </p:cNvPr>
          <p:cNvSpPr/>
          <p:nvPr/>
        </p:nvSpPr>
        <p:spPr>
          <a:xfrm>
            <a:off x="3453023" y="3528781"/>
            <a:ext cx="2234168" cy="125908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9" name="Rechteck 58">
            <a:extLst>
              <a:ext uri="{FF2B5EF4-FFF2-40B4-BE49-F238E27FC236}">
                <a16:creationId xmlns:a16="http://schemas.microsoft.com/office/drawing/2014/main" id="{556A409F-D10A-4ADE-9DA9-777FD145FBDA}"/>
              </a:ext>
            </a:extLst>
          </p:cNvPr>
          <p:cNvSpPr/>
          <p:nvPr/>
        </p:nvSpPr>
        <p:spPr>
          <a:xfrm>
            <a:off x="90339" y="4409771"/>
            <a:ext cx="1767716" cy="29132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9037D-61B3-4DB3-B3DC-D9392B4E974B}" type="datetime1">
              <a:rPr lang="de-DE" smtClean="0">
                <a:solidFill>
                  <a:srgbClr val="405E5E"/>
                </a:solidFill>
              </a:rPr>
              <a:pPr/>
              <a:t>25.04.2022</a:t>
            </a:fld>
            <a:endParaRPr lang="de-DE" dirty="0">
              <a:solidFill>
                <a:srgbClr val="405E5E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547664" y="6356350"/>
            <a:ext cx="6696744" cy="365125"/>
          </a:xfrm>
        </p:spPr>
        <p:txBody>
          <a:bodyPr/>
          <a:lstStyle/>
          <a:p>
            <a:r>
              <a:rPr lang="de-DE" dirty="0">
                <a:solidFill>
                  <a:srgbClr val="405E5E"/>
                </a:solidFill>
              </a:rPr>
              <a:t>Stadtverwaltung Frankenthal, Bereich Planen und Bauen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B1B27-A339-4B2B-B069-074E18FE80CF}" type="slidenum">
              <a:rPr lang="de-DE" smtClean="0">
                <a:solidFill>
                  <a:srgbClr val="405E5E"/>
                </a:solidFill>
              </a:rPr>
              <a:pPr/>
              <a:t>6</a:t>
            </a:fld>
            <a:endParaRPr lang="de-DE" dirty="0">
              <a:solidFill>
                <a:srgbClr val="405E5E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19A7F1E-1C1C-4AFD-BFB5-E80B27C36338}"/>
              </a:ext>
            </a:extLst>
          </p:cNvPr>
          <p:cNvSpPr txBox="1"/>
          <p:nvPr/>
        </p:nvSpPr>
        <p:spPr>
          <a:xfrm>
            <a:off x="323527" y="260648"/>
            <a:ext cx="696697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>
                <a:latin typeface="Bahnschrift" panose="020B0502040204020203" pitchFamily="34" charset="0"/>
                <a:cs typeface="Arial" panose="020B0604020202020204" pitchFamily="34" charset="0"/>
              </a:rPr>
              <a:t>Wie läuft ein Bebauungsplanverfahren ab?</a:t>
            </a:r>
          </a:p>
          <a:p>
            <a:endParaRPr lang="de-DE" sz="2800" dirty="0">
              <a:latin typeface="Bahnschrif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3E46BD1E-A6A8-4B3C-90BF-907A7963FAB0}"/>
              </a:ext>
            </a:extLst>
          </p:cNvPr>
          <p:cNvSpPr txBox="1"/>
          <p:nvPr/>
        </p:nvSpPr>
        <p:spPr>
          <a:xfrm>
            <a:off x="7956376" y="0"/>
            <a:ext cx="1187624" cy="1196752"/>
          </a:xfrm>
          <a:prstGeom prst="rect">
            <a:avLst/>
          </a:prstGeom>
          <a:solidFill>
            <a:srgbClr val="E0EAEA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993F0EA1-9052-4043-B90D-C916378B5A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000" y="87020"/>
            <a:ext cx="1570816" cy="1109732"/>
          </a:xfrm>
          <a:prstGeom prst="rect">
            <a:avLst/>
          </a:prstGeom>
        </p:spPr>
      </p:pic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7F0D0EA8-BBA4-40F9-8F64-F66FCA558ED6}"/>
              </a:ext>
            </a:extLst>
          </p:cNvPr>
          <p:cNvCxnSpPr/>
          <p:nvPr/>
        </p:nvCxnSpPr>
        <p:spPr>
          <a:xfrm>
            <a:off x="323527" y="3429000"/>
            <a:ext cx="84249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07E75F24-B466-4125-9AAE-4195F0183CB6}"/>
              </a:ext>
            </a:extLst>
          </p:cNvPr>
          <p:cNvCxnSpPr>
            <a:cxnSpLocks/>
          </p:cNvCxnSpPr>
          <p:nvPr/>
        </p:nvCxnSpPr>
        <p:spPr>
          <a:xfrm flipV="1">
            <a:off x="323527" y="1772816"/>
            <a:ext cx="2013755" cy="165618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18">
            <a:extLst>
              <a:ext uri="{FF2B5EF4-FFF2-40B4-BE49-F238E27FC236}">
                <a16:creationId xmlns:a16="http://schemas.microsoft.com/office/drawing/2014/main" id="{25590150-AD9A-4DA6-BE86-85E7979C9548}"/>
              </a:ext>
            </a:extLst>
          </p:cNvPr>
          <p:cNvSpPr txBox="1"/>
          <p:nvPr/>
        </p:nvSpPr>
        <p:spPr>
          <a:xfrm rot="19198341">
            <a:off x="-156884" y="1958272"/>
            <a:ext cx="29523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1. Aufstellungsbeschluss</a:t>
            </a:r>
          </a:p>
          <a:p>
            <a:r>
              <a:rPr lang="de-DE" sz="1200" dirty="0"/>
              <a:t>gem. § 2 Abs. 1 BauGB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D2BBE155-03FF-41B9-8896-2916AC33E1EB}"/>
              </a:ext>
            </a:extLst>
          </p:cNvPr>
          <p:cNvSpPr txBox="1"/>
          <p:nvPr/>
        </p:nvSpPr>
        <p:spPr>
          <a:xfrm rot="19198341">
            <a:off x="1912333" y="1668161"/>
            <a:ext cx="42348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750" dirty="0"/>
              <a:t>2. Frühzeitige Beteiligung </a:t>
            </a:r>
            <a:r>
              <a:rPr lang="de-DE" sz="1200" dirty="0"/>
              <a:t>(mind. 30 Tage)  gem. §§ 3 Abs. 1 und 4 Abs. 1 BauGB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A3921E3C-853A-4E8C-93E5-14B956B83DFE}"/>
              </a:ext>
            </a:extLst>
          </p:cNvPr>
          <p:cNvSpPr txBox="1"/>
          <p:nvPr/>
        </p:nvSpPr>
        <p:spPr>
          <a:xfrm rot="19198341">
            <a:off x="3889368" y="1965189"/>
            <a:ext cx="33111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3. Offenlage </a:t>
            </a:r>
            <a:r>
              <a:rPr lang="de-DE" sz="1200" dirty="0"/>
              <a:t>(mind. 30 Tage) </a:t>
            </a:r>
          </a:p>
          <a:p>
            <a:r>
              <a:rPr lang="de-DE" sz="1200" dirty="0"/>
              <a:t>gem. §§ 3 Abs. 2 und 4 Abs. 2 BauGB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A55ED14B-D81B-443E-A47A-9EDF641E6A3D}"/>
              </a:ext>
            </a:extLst>
          </p:cNvPr>
          <p:cNvSpPr txBox="1"/>
          <p:nvPr/>
        </p:nvSpPr>
        <p:spPr>
          <a:xfrm rot="19198341">
            <a:off x="5484460" y="2043312"/>
            <a:ext cx="29523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4. Satzungsbeschluss</a:t>
            </a:r>
          </a:p>
          <a:p>
            <a:r>
              <a:rPr lang="de-DE" sz="1200" dirty="0"/>
              <a:t>gem. § 10 BauGB</a:t>
            </a:r>
          </a:p>
        </p:txBody>
      </p:sp>
      <p:cxnSp>
        <p:nvCxnSpPr>
          <p:cNvPr id="26" name="Gerader Verbinder 25">
            <a:extLst>
              <a:ext uri="{FF2B5EF4-FFF2-40B4-BE49-F238E27FC236}">
                <a16:creationId xmlns:a16="http://schemas.microsoft.com/office/drawing/2014/main" id="{B1567C14-2B84-411B-B394-FE91EEB755A5}"/>
              </a:ext>
            </a:extLst>
          </p:cNvPr>
          <p:cNvCxnSpPr>
            <a:cxnSpLocks/>
          </p:cNvCxnSpPr>
          <p:nvPr/>
        </p:nvCxnSpPr>
        <p:spPr>
          <a:xfrm flipV="1">
            <a:off x="2753423" y="1661271"/>
            <a:ext cx="1989884" cy="176773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r Verbinder 26">
            <a:extLst>
              <a:ext uri="{FF2B5EF4-FFF2-40B4-BE49-F238E27FC236}">
                <a16:creationId xmlns:a16="http://schemas.microsoft.com/office/drawing/2014/main" id="{84169BD7-0BDF-4FC6-83D7-87FD810F051C}"/>
              </a:ext>
            </a:extLst>
          </p:cNvPr>
          <p:cNvCxnSpPr>
            <a:cxnSpLocks/>
          </p:cNvCxnSpPr>
          <p:nvPr/>
        </p:nvCxnSpPr>
        <p:spPr>
          <a:xfrm flipV="1">
            <a:off x="4572000" y="1661272"/>
            <a:ext cx="2130771" cy="176772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r Verbinder 27">
            <a:extLst>
              <a:ext uri="{FF2B5EF4-FFF2-40B4-BE49-F238E27FC236}">
                <a16:creationId xmlns:a16="http://schemas.microsoft.com/office/drawing/2014/main" id="{83FFE632-FD8D-4FCC-A85B-54B82E4AF62B}"/>
              </a:ext>
            </a:extLst>
          </p:cNvPr>
          <p:cNvCxnSpPr>
            <a:cxnSpLocks/>
          </p:cNvCxnSpPr>
          <p:nvPr/>
        </p:nvCxnSpPr>
        <p:spPr>
          <a:xfrm flipV="1">
            <a:off x="6055847" y="1762696"/>
            <a:ext cx="2020318" cy="166630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feld 32">
            <a:extLst>
              <a:ext uri="{FF2B5EF4-FFF2-40B4-BE49-F238E27FC236}">
                <a16:creationId xmlns:a16="http://schemas.microsoft.com/office/drawing/2014/main" id="{30B3BB53-3031-49F5-AACF-CE92F774B4FC}"/>
              </a:ext>
            </a:extLst>
          </p:cNvPr>
          <p:cNvSpPr txBox="1"/>
          <p:nvPr/>
        </p:nvSpPr>
        <p:spPr>
          <a:xfrm rot="19198341">
            <a:off x="6345869" y="1962131"/>
            <a:ext cx="32536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5. Ausfertigung/Rechtskraft</a:t>
            </a:r>
          </a:p>
          <a:p>
            <a:r>
              <a:rPr lang="de-DE" sz="1200" dirty="0"/>
              <a:t>gem. § 10 BauGB</a:t>
            </a:r>
          </a:p>
        </p:txBody>
      </p:sp>
      <p:cxnSp>
        <p:nvCxnSpPr>
          <p:cNvPr id="34" name="Gerader Verbinder 33">
            <a:extLst>
              <a:ext uri="{FF2B5EF4-FFF2-40B4-BE49-F238E27FC236}">
                <a16:creationId xmlns:a16="http://schemas.microsoft.com/office/drawing/2014/main" id="{14AAA04A-56CF-46F2-A3BA-3E3A0ADF4092}"/>
              </a:ext>
            </a:extLst>
          </p:cNvPr>
          <p:cNvCxnSpPr>
            <a:cxnSpLocks/>
          </p:cNvCxnSpPr>
          <p:nvPr/>
        </p:nvCxnSpPr>
        <p:spPr>
          <a:xfrm flipV="1">
            <a:off x="6952547" y="1772816"/>
            <a:ext cx="2020318" cy="166630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r Verbinder 34">
            <a:extLst>
              <a:ext uri="{FF2B5EF4-FFF2-40B4-BE49-F238E27FC236}">
                <a16:creationId xmlns:a16="http://schemas.microsoft.com/office/drawing/2014/main" id="{ECCD717A-4249-4627-B56E-FEBC0E7D659A}"/>
              </a:ext>
            </a:extLst>
          </p:cNvPr>
          <p:cNvCxnSpPr>
            <a:cxnSpLocks/>
          </p:cNvCxnSpPr>
          <p:nvPr/>
        </p:nvCxnSpPr>
        <p:spPr>
          <a:xfrm flipV="1">
            <a:off x="1444919" y="3068961"/>
            <a:ext cx="387951" cy="35389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feld 37">
            <a:extLst>
              <a:ext uri="{FF2B5EF4-FFF2-40B4-BE49-F238E27FC236}">
                <a16:creationId xmlns:a16="http://schemas.microsoft.com/office/drawing/2014/main" id="{9E8F943E-0727-45B6-A24F-8A0DDD5AB58F}"/>
              </a:ext>
            </a:extLst>
          </p:cNvPr>
          <p:cNvSpPr txBox="1"/>
          <p:nvPr/>
        </p:nvSpPr>
        <p:spPr>
          <a:xfrm rot="19107593">
            <a:off x="764818" y="2115597"/>
            <a:ext cx="332622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dirty="0"/>
              <a:t>Aktueller Verfahrensstand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A8565BC2-7A03-4A73-93A9-EF1204C1B3E1}"/>
              </a:ext>
            </a:extLst>
          </p:cNvPr>
          <p:cNvSpPr txBox="1"/>
          <p:nvPr/>
        </p:nvSpPr>
        <p:spPr>
          <a:xfrm>
            <a:off x="6387983" y="3629974"/>
            <a:ext cx="2705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de-DE" sz="1200" dirty="0"/>
              <a:t>Unterzeichnung der</a:t>
            </a:r>
          </a:p>
          <a:p>
            <a:r>
              <a:rPr lang="de-DE" sz="1200" dirty="0"/>
              <a:t>Bebauungsplanurkunde</a:t>
            </a:r>
          </a:p>
          <a:p>
            <a:pPr marL="171450" indent="-171450">
              <a:buFontTx/>
              <a:buChar char="-"/>
            </a:pPr>
            <a:r>
              <a:rPr lang="de-DE" sz="1200" dirty="0"/>
              <a:t>Ortsübliche Bekanntmachung</a:t>
            </a:r>
          </a:p>
          <a:p>
            <a:r>
              <a:rPr lang="de-DE" sz="1200" dirty="0"/>
              <a:t>Im Amtsblatt</a:t>
            </a: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0203EEDC-2A01-444A-8CCF-2E159C94BFD6}"/>
              </a:ext>
            </a:extLst>
          </p:cNvPr>
          <p:cNvSpPr txBox="1"/>
          <p:nvPr/>
        </p:nvSpPr>
        <p:spPr>
          <a:xfrm>
            <a:off x="6047417" y="4755671"/>
            <a:ext cx="18369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de-DE" sz="1200" dirty="0"/>
              <a:t>Beschluss über den</a:t>
            </a:r>
          </a:p>
          <a:p>
            <a:r>
              <a:rPr lang="de-DE" sz="1200" dirty="0"/>
              <a:t>Bebauungsplan durch </a:t>
            </a:r>
          </a:p>
          <a:p>
            <a:r>
              <a:rPr lang="de-DE" sz="1200" dirty="0"/>
              <a:t>den Stadtrat</a:t>
            </a: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4A8FCB06-C698-4589-A4A8-EBF41AC5070D}"/>
              </a:ext>
            </a:extLst>
          </p:cNvPr>
          <p:cNvSpPr txBox="1"/>
          <p:nvPr/>
        </p:nvSpPr>
        <p:spPr>
          <a:xfrm>
            <a:off x="3477609" y="3587532"/>
            <a:ext cx="22465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de-DE" sz="1200" dirty="0"/>
              <a:t>Beteiligung der</a:t>
            </a:r>
          </a:p>
          <a:p>
            <a:r>
              <a:rPr lang="de-DE" sz="1200" dirty="0"/>
              <a:t>Öffentlichkeit und der </a:t>
            </a:r>
          </a:p>
          <a:p>
            <a:r>
              <a:rPr lang="de-DE" sz="1200" dirty="0"/>
              <a:t>Behörden </a:t>
            </a:r>
          </a:p>
          <a:p>
            <a:r>
              <a:rPr lang="de-DE" sz="1200" dirty="0"/>
              <a:t>- Bebauungsplanentwurf</a:t>
            </a:r>
          </a:p>
          <a:p>
            <a:pPr marL="171450" indent="-171450">
              <a:buFontTx/>
              <a:buChar char="-"/>
            </a:pPr>
            <a:r>
              <a:rPr lang="de-DE" sz="1200" dirty="0"/>
              <a:t>Bekanntmachung der</a:t>
            </a:r>
          </a:p>
          <a:p>
            <a:r>
              <a:rPr lang="de-DE" sz="1200" dirty="0"/>
              <a:t>Umweltbelange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9841CFC6-3484-418B-8BC6-302EA729C5E9}"/>
              </a:ext>
            </a:extLst>
          </p:cNvPr>
          <p:cNvSpPr txBox="1"/>
          <p:nvPr/>
        </p:nvSpPr>
        <p:spPr>
          <a:xfrm>
            <a:off x="86009" y="4426867"/>
            <a:ext cx="17608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de-DE" sz="1200" dirty="0"/>
              <a:t>Förmlicher Auftakt</a:t>
            </a:r>
          </a:p>
        </p:txBody>
      </p:sp>
      <p:sp>
        <p:nvSpPr>
          <p:cNvPr id="45" name="Rechteck 44">
            <a:extLst>
              <a:ext uri="{FF2B5EF4-FFF2-40B4-BE49-F238E27FC236}">
                <a16:creationId xmlns:a16="http://schemas.microsoft.com/office/drawing/2014/main" id="{ED8C0923-1D03-4312-8CCF-7D83AC23F074}"/>
              </a:ext>
            </a:extLst>
          </p:cNvPr>
          <p:cNvSpPr/>
          <p:nvPr/>
        </p:nvSpPr>
        <p:spPr>
          <a:xfrm>
            <a:off x="735190" y="3611993"/>
            <a:ext cx="17357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Tx/>
              <a:buChar char="-"/>
            </a:pPr>
            <a:r>
              <a:rPr lang="de-DE" sz="1200" dirty="0"/>
              <a:t>Erarbeitung eines</a:t>
            </a:r>
          </a:p>
          <a:p>
            <a:r>
              <a:rPr lang="de-DE" sz="1200" dirty="0"/>
              <a:t>städtebaulichen </a:t>
            </a:r>
          </a:p>
          <a:p>
            <a:r>
              <a:rPr lang="de-DE" sz="1200" dirty="0"/>
              <a:t>Entwurfs</a:t>
            </a:r>
          </a:p>
        </p:txBody>
      </p:sp>
      <p:cxnSp>
        <p:nvCxnSpPr>
          <p:cNvPr id="46" name="Gerader Verbinder 45">
            <a:extLst>
              <a:ext uri="{FF2B5EF4-FFF2-40B4-BE49-F238E27FC236}">
                <a16:creationId xmlns:a16="http://schemas.microsoft.com/office/drawing/2014/main" id="{FB23DBEC-04BD-410F-9212-8183F3194664}"/>
              </a:ext>
            </a:extLst>
          </p:cNvPr>
          <p:cNvCxnSpPr>
            <a:cxnSpLocks/>
          </p:cNvCxnSpPr>
          <p:nvPr/>
        </p:nvCxnSpPr>
        <p:spPr>
          <a:xfrm flipV="1">
            <a:off x="323528" y="3439120"/>
            <a:ext cx="0" cy="98774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r Verbinder 48">
            <a:extLst>
              <a:ext uri="{FF2B5EF4-FFF2-40B4-BE49-F238E27FC236}">
                <a16:creationId xmlns:a16="http://schemas.microsoft.com/office/drawing/2014/main" id="{E908F163-854F-4279-B130-2949135D0EE8}"/>
              </a:ext>
            </a:extLst>
          </p:cNvPr>
          <p:cNvCxnSpPr>
            <a:cxnSpLocks/>
          </p:cNvCxnSpPr>
          <p:nvPr/>
        </p:nvCxnSpPr>
        <p:spPr>
          <a:xfrm>
            <a:off x="2769566" y="3412964"/>
            <a:ext cx="0" cy="145619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r Verbinder 50">
            <a:extLst>
              <a:ext uri="{FF2B5EF4-FFF2-40B4-BE49-F238E27FC236}">
                <a16:creationId xmlns:a16="http://schemas.microsoft.com/office/drawing/2014/main" id="{93170086-30C5-423F-8CB9-9B5323FE3DF0}"/>
              </a:ext>
            </a:extLst>
          </p:cNvPr>
          <p:cNvCxnSpPr>
            <a:cxnSpLocks/>
            <a:endCxn id="61" idx="0"/>
          </p:cNvCxnSpPr>
          <p:nvPr/>
        </p:nvCxnSpPr>
        <p:spPr>
          <a:xfrm>
            <a:off x="4570107" y="3428922"/>
            <a:ext cx="0" cy="9985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rader Verbinder 53">
            <a:extLst>
              <a:ext uri="{FF2B5EF4-FFF2-40B4-BE49-F238E27FC236}">
                <a16:creationId xmlns:a16="http://schemas.microsoft.com/office/drawing/2014/main" id="{73602585-8172-4AB5-A11B-C077DBF7B4A1}"/>
              </a:ext>
            </a:extLst>
          </p:cNvPr>
          <p:cNvCxnSpPr>
            <a:cxnSpLocks/>
          </p:cNvCxnSpPr>
          <p:nvPr/>
        </p:nvCxnSpPr>
        <p:spPr>
          <a:xfrm flipH="1" flipV="1">
            <a:off x="6057467" y="3422859"/>
            <a:ext cx="1753" cy="123027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Gerader Verbinder 55">
            <a:extLst>
              <a:ext uri="{FF2B5EF4-FFF2-40B4-BE49-F238E27FC236}">
                <a16:creationId xmlns:a16="http://schemas.microsoft.com/office/drawing/2014/main" id="{D49F188F-2E9E-4DC7-8D41-40BC7A01E648}"/>
              </a:ext>
            </a:extLst>
          </p:cNvPr>
          <p:cNvCxnSpPr>
            <a:cxnSpLocks/>
          </p:cNvCxnSpPr>
          <p:nvPr/>
        </p:nvCxnSpPr>
        <p:spPr>
          <a:xfrm flipH="1">
            <a:off x="6960624" y="3429000"/>
            <a:ext cx="1" cy="15957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Gerader Verbinder 67">
            <a:extLst>
              <a:ext uri="{FF2B5EF4-FFF2-40B4-BE49-F238E27FC236}">
                <a16:creationId xmlns:a16="http://schemas.microsoft.com/office/drawing/2014/main" id="{06F9BAD7-7A70-4E9C-A4E0-1D8027713004}"/>
              </a:ext>
            </a:extLst>
          </p:cNvPr>
          <p:cNvCxnSpPr>
            <a:cxnSpLocks/>
          </p:cNvCxnSpPr>
          <p:nvPr/>
        </p:nvCxnSpPr>
        <p:spPr>
          <a:xfrm>
            <a:off x="3275856" y="3429000"/>
            <a:ext cx="0" cy="1666304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hteck 73">
            <a:extLst>
              <a:ext uri="{FF2B5EF4-FFF2-40B4-BE49-F238E27FC236}">
                <a16:creationId xmlns:a16="http://schemas.microsoft.com/office/drawing/2014/main" id="{7D1DC715-A29C-48FF-83FA-8199C57BEE5A}"/>
              </a:ext>
            </a:extLst>
          </p:cNvPr>
          <p:cNvSpPr/>
          <p:nvPr/>
        </p:nvSpPr>
        <p:spPr>
          <a:xfrm>
            <a:off x="966428" y="4869160"/>
            <a:ext cx="2006553" cy="1224331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5" name="Rechteck 74">
            <a:extLst>
              <a:ext uri="{FF2B5EF4-FFF2-40B4-BE49-F238E27FC236}">
                <a16:creationId xmlns:a16="http://schemas.microsoft.com/office/drawing/2014/main" id="{DE51B0D3-B5B9-44ED-B78D-AEB8109A80C5}"/>
              </a:ext>
            </a:extLst>
          </p:cNvPr>
          <p:cNvSpPr/>
          <p:nvPr/>
        </p:nvSpPr>
        <p:spPr>
          <a:xfrm>
            <a:off x="3072256" y="5095304"/>
            <a:ext cx="2556803" cy="1094781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cxnSp>
        <p:nvCxnSpPr>
          <p:cNvPr id="79" name="Gerader Verbinder 78">
            <a:extLst>
              <a:ext uri="{FF2B5EF4-FFF2-40B4-BE49-F238E27FC236}">
                <a16:creationId xmlns:a16="http://schemas.microsoft.com/office/drawing/2014/main" id="{B923302A-C42D-490A-8C23-31E804B78A57}"/>
              </a:ext>
            </a:extLst>
          </p:cNvPr>
          <p:cNvCxnSpPr>
            <a:cxnSpLocks/>
          </p:cNvCxnSpPr>
          <p:nvPr/>
        </p:nvCxnSpPr>
        <p:spPr>
          <a:xfrm flipV="1">
            <a:off x="1460178" y="3429000"/>
            <a:ext cx="2980" cy="164853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feld 81">
            <a:extLst>
              <a:ext uri="{FF2B5EF4-FFF2-40B4-BE49-F238E27FC236}">
                <a16:creationId xmlns:a16="http://schemas.microsoft.com/office/drawing/2014/main" id="{6EE7A799-1352-4C3A-A1C4-EEBF9BC05633}"/>
              </a:ext>
            </a:extLst>
          </p:cNvPr>
          <p:cNvSpPr txBox="1"/>
          <p:nvPr/>
        </p:nvSpPr>
        <p:spPr>
          <a:xfrm>
            <a:off x="1011766" y="4893162"/>
            <a:ext cx="18369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de-DE" sz="1200" dirty="0"/>
              <a:t>Beteiligung der</a:t>
            </a:r>
          </a:p>
          <a:p>
            <a:r>
              <a:rPr lang="de-DE" sz="1200" dirty="0"/>
              <a:t>Öffentlichkeit und der Behörden für mind. 30 Tage</a:t>
            </a:r>
          </a:p>
          <a:p>
            <a:r>
              <a:rPr lang="de-DE" sz="1200" dirty="0"/>
              <a:t>- Information über die Planungsziele</a:t>
            </a:r>
          </a:p>
        </p:txBody>
      </p:sp>
      <p:sp>
        <p:nvSpPr>
          <p:cNvPr id="84" name="Textfeld 83">
            <a:extLst>
              <a:ext uri="{FF2B5EF4-FFF2-40B4-BE49-F238E27FC236}">
                <a16:creationId xmlns:a16="http://schemas.microsoft.com/office/drawing/2014/main" id="{73D71A58-7DF7-4B43-AB41-D2DC5FE56C10}"/>
              </a:ext>
            </a:extLst>
          </p:cNvPr>
          <p:cNvSpPr txBox="1"/>
          <p:nvPr/>
        </p:nvSpPr>
        <p:spPr>
          <a:xfrm>
            <a:off x="3068236" y="5157192"/>
            <a:ext cx="26558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de-DE" sz="1200" dirty="0"/>
              <a:t>Erstellung Abwägung</a:t>
            </a:r>
          </a:p>
          <a:p>
            <a:pPr marL="171450" indent="-171450">
              <a:buFontTx/>
              <a:buChar char="-"/>
            </a:pPr>
            <a:r>
              <a:rPr lang="de-DE" sz="1200" dirty="0"/>
              <a:t>Erstellung der Gutachten</a:t>
            </a:r>
          </a:p>
          <a:p>
            <a:pPr marL="171450" indent="-171450">
              <a:buFontTx/>
              <a:buChar char="-"/>
            </a:pPr>
            <a:r>
              <a:rPr lang="de-DE" sz="1200" dirty="0"/>
              <a:t>Erarbeitung des Bebauungsplanentwurfs unter Berücksichtigung aller Belange</a:t>
            </a:r>
          </a:p>
        </p:txBody>
      </p:sp>
      <p:cxnSp>
        <p:nvCxnSpPr>
          <p:cNvPr id="87" name="Gerader Verbinder 86">
            <a:extLst>
              <a:ext uri="{FF2B5EF4-FFF2-40B4-BE49-F238E27FC236}">
                <a16:creationId xmlns:a16="http://schemas.microsoft.com/office/drawing/2014/main" id="{526FFA29-B1FE-4AA9-9F04-A744F477D304}"/>
              </a:ext>
            </a:extLst>
          </p:cNvPr>
          <p:cNvCxnSpPr>
            <a:cxnSpLocks/>
          </p:cNvCxnSpPr>
          <p:nvPr/>
        </p:nvCxnSpPr>
        <p:spPr>
          <a:xfrm flipV="1">
            <a:off x="5829286" y="3439120"/>
            <a:ext cx="3373" cy="2320258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echteck 88">
            <a:extLst>
              <a:ext uri="{FF2B5EF4-FFF2-40B4-BE49-F238E27FC236}">
                <a16:creationId xmlns:a16="http://schemas.microsoft.com/office/drawing/2014/main" id="{26290654-020F-4D00-AA58-D90448B52DEA}"/>
              </a:ext>
            </a:extLst>
          </p:cNvPr>
          <p:cNvSpPr/>
          <p:nvPr/>
        </p:nvSpPr>
        <p:spPr>
          <a:xfrm>
            <a:off x="5768971" y="5759377"/>
            <a:ext cx="2326249" cy="47793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0" name="Textfeld 89">
            <a:extLst>
              <a:ext uri="{FF2B5EF4-FFF2-40B4-BE49-F238E27FC236}">
                <a16:creationId xmlns:a16="http://schemas.microsoft.com/office/drawing/2014/main" id="{BF0AE09D-546A-4C47-973B-3F742E7992AC}"/>
              </a:ext>
            </a:extLst>
          </p:cNvPr>
          <p:cNvSpPr txBox="1"/>
          <p:nvPr/>
        </p:nvSpPr>
        <p:spPr>
          <a:xfrm>
            <a:off x="5780184" y="5861912"/>
            <a:ext cx="2464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de-DE" sz="1200" dirty="0"/>
              <a:t>Abwägung der Offenlage</a:t>
            </a:r>
          </a:p>
        </p:txBody>
      </p:sp>
    </p:spTree>
    <p:extLst>
      <p:ext uri="{BB962C8B-B14F-4D97-AF65-F5344CB8AC3E}">
        <p14:creationId xmlns:p14="http://schemas.microsoft.com/office/powerpoint/2010/main" val="3984833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FAC8D3D1-9BCA-41F8-BD19-BF5CEEA4F819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96552" y="-57408"/>
            <a:ext cx="9937104" cy="6972816"/>
          </a:xfrm>
          <a:prstGeom prst="rect">
            <a:avLst/>
          </a:prstGeom>
        </p:spPr>
      </p:pic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75656" y="6237312"/>
            <a:ext cx="6400800" cy="288032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de-DE" sz="1200" dirty="0">
                <a:solidFill>
                  <a:srgbClr val="405E5E"/>
                </a:solidFill>
                <a:latin typeface="Century Gothic"/>
              </a:rPr>
              <a:t>Stadtverwaltung Frankenthal, Bereich Planen und Bauen</a:t>
            </a:r>
            <a:endParaRPr lang="de-DE" dirty="0">
              <a:solidFill>
                <a:srgbClr val="405E5E"/>
              </a:solidFill>
            </a:endParaRPr>
          </a:p>
        </p:txBody>
      </p:sp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789856" y="2693987"/>
            <a:ext cx="7772400" cy="1470025"/>
          </a:xfrm>
        </p:spPr>
        <p:txBody>
          <a:bodyPr>
            <a:noAutofit/>
          </a:bodyPr>
          <a:lstStyle/>
          <a:p>
            <a:r>
              <a:rPr lang="de-DE" sz="3200" b="1" dirty="0">
                <a:latin typeface="Bahnschrift" panose="020B0502040204020203" pitchFamily="34" charset="0"/>
              </a:rPr>
              <a:t>Vielen Dank für Ihre</a:t>
            </a:r>
            <a:br>
              <a:rPr lang="de-DE" sz="3200" b="1" dirty="0">
                <a:latin typeface="Bahnschrift" panose="020B0502040204020203" pitchFamily="34" charset="0"/>
              </a:rPr>
            </a:br>
            <a:r>
              <a:rPr lang="de-DE" sz="3200" b="1" dirty="0">
                <a:latin typeface="Bahnschrift" panose="020B0502040204020203" pitchFamily="34" charset="0"/>
              </a:rPr>
              <a:t>Aufmerksamkeit und Beteiligung!</a:t>
            </a:r>
            <a:br>
              <a:rPr lang="de-DE" sz="3200" dirty="0"/>
            </a:b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4126775056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Elementar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ssenz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Larissa">
  <a:themeElements>
    <a:clrScheme name="Iapetus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lementa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328</Words>
  <Application>Microsoft Office PowerPoint</Application>
  <PresentationFormat>Bildschirmpräsentation (4:3)</PresentationFormat>
  <Paragraphs>92</Paragraphs>
  <Slides>7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7</vt:i4>
      </vt:variant>
    </vt:vector>
  </HeadingPairs>
  <TitlesOfParts>
    <vt:vector size="15" baseType="lpstr">
      <vt:lpstr>Arial</vt:lpstr>
      <vt:lpstr>Arial Black</vt:lpstr>
      <vt:lpstr>Bahnschrift</vt:lpstr>
      <vt:lpstr>Bahnschrift Light</vt:lpstr>
      <vt:lpstr>Calibri</vt:lpstr>
      <vt:lpstr>Century Gothic</vt:lpstr>
      <vt:lpstr>Larissa</vt:lpstr>
      <vt:lpstr>1_Larissa</vt:lpstr>
      <vt:lpstr>Bürgerinformationsveranstaltung zu den Bebauungsplänen   Studernheim, Fachmarktzentrum und Studernheim, Nördlich der Mühlbergstraße  Dienstag, 26.04.2022, 19-21 Uhr Congressforum Frankenthal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Vielen Dank für Ihre Aufmerksamkeit und Beteiligung!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Kehr</dc:creator>
  <cp:lastModifiedBy>Zimmermann</cp:lastModifiedBy>
  <cp:revision>80</cp:revision>
  <dcterms:created xsi:type="dcterms:W3CDTF">2017-06-28T06:23:24Z</dcterms:created>
  <dcterms:modified xsi:type="dcterms:W3CDTF">2022-04-25T11:55:06Z</dcterms:modified>
</cp:coreProperties>
</file>