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notesMasterIdLst>
    <p:notesMasterId r:id="rId9"/>
  </p:notesMasterIdLst>
  <p:handoutMasterIdLst>
    <p:handoutMasterId r:id="rId10"/>
  </p:handoutMasterIdLst>
  <p:sldIdLst>
    <p:sldId id="257" r:id="rId2"/>
    <p:sldId id="268" r:id="rId3"/>
    <p:sldId id="261" r:id="rId4"/>
    <p:sldId id="271" r:id="rId5"/>
    <p:sldId id="266" r:id="rId6"/>
    <p:sldId id="269" r:id="rId7"/>
    <p:sldId id="258" r:id="rId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982" autoAdjust="0"/>
  </p:normalViewPr>
  <p:slideViewPr>
    <p:cSldViewPr snapToGrid="0">
      <p:cViewPr varScale="1">
        <p:scale>
          <a:sx n="62" d="100"/>
          <a:sy n="62" d="100"/>
        </p:scale>
        <p:origin x="828" y="56"/>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7260543F-C6AC-4A94-9181-2A0B47128E40}" type="datetime1">
              <a:rPr lang="de-DE" smtClean="0"/>
              <a:t>25.04.2022</a:t>
            </a:fld>
            <a:endParaRPr lang="en-US" dirty="0"/>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D92CB86-0DB9-4A70-B1CF-B23508471F6B}" type="slidenum">
              <a:rPr lang="en-US" smtClean="0"/>
              <a:t>‹Nr.›</a:t>
            </a:fld>
            <a:endParaRPr lang="en-US"/>
          </a:p>
        </p:txBody>
      </p:sp>
    </p:spTree>
    <p:extLst>
      <p:ext uri="{BB962C8B-B14F-4D97-AF65-F5344CB8AC3E}">
        <p14:creationId xmlns:p14="http://schemas.microsoft.com/office/powerpoint/2010/main" val="66355764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BB4411EF-09CB-4E62-A9ED-59F7AB2BB401}" type="datetime1">
              <a:rPr lang="de-DE" smtClean="0"/>
              <a:t>25.04.2022</a:t>
            </a:fld>
            <a:endParaRPr lang="en-US"/>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de"/>
              <a:t>Textmasterformate durch Klicken bearbeiten</a:t>
            </a:r>
            <a:endParaRPr lang="en-US"/>
          </a:p>
          <a:p>
            <a:pPr lvl="1" rtl="0"/>
            <a:r>
              <a:rPr lang="de"/>
              <a:t>Zweite Ebene</a:t>
            </a:r>
          </a:p>
          <a:p>
            <a:pPr lvl="2" rtl="0"/>
            <a:r>
              <a:rPr lang="de"/>
              <a:t>Dritte Ebene</a:t>
            </a:r>
          </a:p>
          <a:p>
            <a:pPr lvl="3" rtl="0"/>
            <a:r>
              <a:rPr lang="de"/>
              <a:t>Vierte Ebene</a:t>
            </a:r>
          </a:p>
          <a:p>
            <a:pPr lvl="4" rtl="0"/>
            <a:r>
              <a:rPr lang="de"/>
              <a:t>Fünfte Ebene</a:t>
            </a:r>
            <a:endParaRPr lang="en-US"/>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2B151B-D7D1-48E5-8230-5AADBC794F88}" type="slidenum">
              <a:rPr lang="en-US" smtClean="0"/>
              <a:t>‹Nr.›</a:t>
            </a:fld>
            <a:endParaRPr lang="en-US"/>
          </a:p>
        </p:txBody>
      </p:sp>
    </p:spTree>
    <p:extLst>
      <p:ext uri="{BB962C8B-B14F-4D97-AF65-F5344CB8AC3E}">
        <p14:creationId xmlns:p14="http://schemas.microsoft.com/office/powerpoint/2010/main" val="31385927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9F2D76-FB51-4AC9-8D78-5475193E2B9A}"/>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AB6A79D2-FC5A-4D22-A2DC-7D9E0FCAEB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9AA46313-BB1E-4D49-B9C4-1366D945494A}"/>
              </a:ext>
            </a:extLst>
          </p:cNvPr>
          <p:cNvSpPr>
            <a:spLocks noGrp="1"/>
          </p:cNvSpPr>
          <p:nvPr>
            <p:ph type="dt" sz="half" idx="10"/>
          </p:nvPr>
        </p:nvSpPr>
        <p:spPr/>
        <p:txBody>
          <a:bodyPr/>
          <a:lstStyle/>
          <a:p>
            <a:pPr rtl="0"/>
            <a:fld id="{D058F8EF-9461-4DB5-8DE8-65F0C8AF5E0D}" type="datetime1">
              <a:rPr lang="de-DE" smtClean="0"/>
              <a:t>25.04.2022</a:t>
            </a:fld>
            <a:endParaRPr lang="en-US" dirty="0"/>
          </a:p>
        </p:txBody>
      </p:sp>
      <p:sp>
        <p:nvSpPr>
          <p:cNvPr id="5" name="Fußzeilenplatzhalter 4">
            <a:extLst>
              <a:ext uri="{FF2B5EF4-FFF2-40B4-BE49-F238E27FC236}">
                <a16:creationId xmlns:a16="http://schemas.microsoft.com/office/drawing/2014/main" id="{2A695424-06EA-410B-AE34-FC8484D3A5A1}"/>
              </a:ext>
            </a:extLst>
          </p:cNvPr>
          <p:cNvSpPr>
            <a:spLocks noGrp="1"/>
          </p:cNvSpPr>
          <p:nvPr>
            <p:ph type="ftr" sz="quarter" idx="11"/>
          </p:nvPr>
        </p:nvSpPr>
        <p:spPr/>
        <p:txBody>
          <a:bodyPr/>
          <a:lstStyle/>
          <a:p>
            <a:pPr rtl="0"/>
            <a:endParaRPr lang="en-US" dirty="0"/>
          </a:p>
        </p:txBody>
      </p:sp>
      <p:sp>
        <p:nvSpPr>
          <p:cNvPr id="6" name="Foliennummernplatzhalter 5">
            <a:extLst>
              <a:ext uri="{FF2B5EF4-FFF2-40B4-BE49-F238E27FC236}">
                <a16:creationId xmlns:a16="http://schemas.microsoft.com/office/drawing/2014/main" id="{6F373E37-285B-4BB7-8F47-E537432F572E}"/>
              </a:ext>
            </a:extLst>
          </p:cNvPr>
          <p:cNvSpPr>
            <a:spLocks noGrp="1"/>
          </p:cNvSpPr>
          <p:nvPr>
            <p:ph type="sldNum" sz="quarter" idx="12"/>
          </p:nvPr>
        </p:nvSpPr>
        <p:spPr/>
        <p:txBody>
          <a:bodyPr/>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3175173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B12EC7-D5DD-4051-9C29-F33872B3E4E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B130BF8E-0669-4A5D-A070-E1C26C2CECDD}"/>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3660755-14E5-4A73-A6CA-84FB5DEE8C33}"/>
              </a:ext>
            </a:extLst>
          </p:cNvPr>
          <p:cNvSpPr>
            <a:spLocks noGrp="1"/>
          </p:cNvSpPr>
          <p:nvPr>
            <p:ph type="dt" sz="half" idx="10"/>
          </p:nvPr>
        </p:nvSpPr>
        <p:spPr/>
        <p:txBody>
          <a:bodyPr/>
          <a:lstStyle/>
          <a:p>
            <a:pPr rtl="0"/>
            <a:fld id="{A4B84E5B-C9E8-4DB6-BA34-0E271B709DFA}" type="datetime1">
              <a:rPr lang="de-DE" smtClean="0"/>
              <a:t>25.04.2022</a:t>
            </a:fld>
            <a:endParaRPr lang="en-US" dirty="0"/>
          </a:p>
        </p:txBody>
      </p:sp>
      <p:sp>
        <p:nvSpPr>
          <p:cNvPr id="5" name="Fußzeilenplatzhalter 4">
            <a:extLst>
              <a:ext uri="{FF2B5EF4-FFF2-40B4-BE49-F238E27FC236}">
                <a16:creationId xmlns:a16="http://schemas.microsoft.com/office/drawing/2014/main" id="{09F0C8F6-79BB-4F7A-AF23-B2284BF1A6A8}"/>
              </a:ext>
            </a:extLst>
          </p:cNvPr>
          <p:cNvSpPr>
            <a:spLocks noGrp="1"/>
          </p:cNvSpPr>
          <p:nvPr>
            <p:ph type="ftr" sz="quarter" idx="11"/>
          </p:nvPr>
        </p:nvSpPr>
        <p:spPr/>
        <p:txBody>
          <a:bodyPr/>
          <a:lstStyle/>
          <a:p>
            <a:pPr rtl="0"/>
            <a:endParaRPr lang="en-US" dirty="0"/>
          </a:p>
        </p:txBody>
      </p:sp>
      <p:sp>
        <p:nvSpPr>
          <p:cNvPr id="6" name="Foliennummernplatzhalter 5">
            <a:extLst>
              <a:ext uri="{FF2B5EF4-FFF2-40B4-BE49-F238E27FC236}">
                <a16:creationId xmlns:a16="http://schemas.microsoft.com/office/drawing/2014/main" id="{16DED0AC-B755-47BD-8377-C912B94CFD68}"/>
              </a:ext>
            </a:extLst>
          </p:cNvPr>
          <p:cNvSpPr>
            <a:spLocks noGrp="1"/>
          </p:cNvSpPr>
          <p:nvPr>
            <p:ph type="sldNum" sz="quarter" idx="12"/>
          </p:nvPr>
        </p:nvSpPr>
        <p:spPr/>
        <p:txBody>
          <a:bodyPr/>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2999298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7B5F45F-D3F3-4F9F-91BB-919608188146}"/>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B41CFE98-51ED-48CD-8EEB-75007F4EAE76}"/>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3230CBB-4430-4B1E-80F7-AC60D33C4FF1}"/>
              </a:ext>
            </a:extLst>
          </p:cNvPr>
          <p:cNvSpPr>
            <a:spLocks noGrp="1"/>
          </p:cNvSpPr>
          <p:nvPr>
            <p:ph type="dt" sz="half" idx="10"/>
          </p:nvPr>
        </p:nvSpPr>
        <p:spPr/>
        <p:txBody>
          <a:bodyPr/>
          <a:lstStyle/>
          <a:p>
            <a:pPr rtl="0"/>
            <a:fld id="{F650C74D-3EC7-4807-8009-B91685601A76}" type="datetime1">
              <a:rPr lang="de-DE" smtClean="0"/>
              <a:t>25.04.2022</a:t>
            </a:fld>
            <a:endParaRPr lang="en-US" dirty="0"/>
          </a:p>
        </p:txBody>
      </p:sp>
      <p:sp>
        <p:nvSpPr>
          <p:cNvPr id="5" name="Fußzeilenplatzhalter 4">
            <a:extLst>
              <a:ext uri="{FF2B5EF4-FFF2-40B4-BE49-F238E27FC236}">
                <a16:creationId xmlns:a16="http://schemas.microsoft.com/office/drawing/2014/main" id="{5402CC48-B98C-4662-85E0-E5F32E20FF59}"/>
              </a:ext>
            </a:extLst>
          </p:cNvPr>
          <p:cNvSpPr>
            <a:spLocks noGrp="1"/>
          </p:cNvSpPr>
          <p:nvPr>
            <p:ph type="ftr" sz="quarter" idx="11"/>
          </p:nvPr>
        </p:nvSpPr>
        <p:spPr/>
        <p:txBody>
          <a:bodyPr/>
          <a:lstStyle/>
          <a:p>
            <a:pPr rtl="0"/>
            <a:endParaRPr lang="en-US" dirty="0"/>
          </a:p>
        </p:txBody>
      </p:sp>
      <p:sp>
        <p:nvSpPr>
          <p:cNvPr id="6" name="Foliennummernplatzhalter 5">
            <a:extLst>
              <a:ext uri="{FF2B5EF4-FFF2-40B4-BE49-F238E27FC236}">
                <a16:creationId xmlns:a16="http://schemas.microsoft.com/office/drawing/2014/main" id="{3A941755-A206-4A53-89B1-A230687997D2}"/>
              </a:ext>
            </a:extLst>
          </p:cNvPr>
          <p:cNvSpPr>
            <a:spLocks noGrp="1"/>
          </p:cNvSpPr>
          <p:nvPr>
            <p:ph type="sldNum" sz="quarter" idx="12"/>
          </p:nvPr>
        </p:nvSpPr>
        <p:spPr/>
        <p:txBody>
          <a:bodyPr/>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1194066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0F5A00-2F2E-4248-B026-8787A3DED4E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1EC7CD1-74A0-46DD-B21E-DD4DB79BCD1A}"/>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96AFDFF-27A1-4282-B957-CCDF4C0E3A12}"/>
              </a:ext>
            </a:extLst>
          </p:cNvPr>
          <p:cNvSpPr>
            <a:spLocks noGrp="1"/>
          </p:cNvSpPr>
          <p:nvPr>
            <p:ph type="dt" sz="half" idx="10"/>
          </p:nvPr>
        </p:nvSpPr>
        <p:spPr/>
        <p:txBody>
          <a:bodyPr/>
          <a:lstStyle/>
          <a:p>
            <a:pPr rtl="0"/>
            <a:fld id="{CA5E3BD6-493E-4773-AC13-EE70A9E3F498}" type="datetime1">
              <a:rPr lang="de-DE" smtClean="0"/>
              <a:t>25.04.2022</a:t>
            </a:fld>
            <a:endParaRPr lang="en-US" dirty="0"/>
          </a:p>
        </p:txBody>
      </p:sp>
      <p:sp>
        <p:nvSpPr>
          <p:cNvPr id="5" name="Fußzeilenplatzhalter 4">
            <a:extLst>
              <a:ext uri="{FF2B5EF4-FFF2-40B4-BE49-F238E27FC236}">
                <a16:creationId xmlns:a16="http://schemas.microsoft.com/office/drawing/2014/main" id="{346A9EC9-42B4-47D3-9150-A28AED8F0305}"/>
              </a:ext>
            </a:extLst>
          </p:cNvPr>
          <p:cNvSpPr>
            <a:spLocks noGrp="1"/>
          </p:cNvSpPr>
          <p:nvPr>
            <p:ph type="ftr" sz="quarter" idx="11"/>
          </p:nvPr>
        </p:nvSpPr>
        <p:spPr/>
        <p:txBody>
          <a:bodyPr/>
          <a:lstStyle/>
          <a:p>
            <a:pPr rtl="0"/>
            <a:endParaRPr lang="en-US" dirty="0"/>
          </a:p>
        </p:txBody>
      </p:sp>
      <p:sp>
        <p:nvSpPr>
          <p:cNvPr id="6" name="Foliennummernplatzhalter 5">
            <a:extLst>
              <a:ext uri="{FF2B5EF4-FFF2-40B4-BE49-F238E27FC236}">
                <a16:creationId xmlns:a16="http://schemas.microsoft.com/office/drawing/2014/main" id="{ADE9CD1E-5E06-4A2F-B223-7B5EA2997A6D}"/>
              </a:ext>
            </a:extLst>
          </p:cNvPr>
          <p:cNvSpPr>
            <a:spLocks noGrp="1"/>
          </p:cNvSpPr>
          <p:nvPr>
            <p:ph type="sldNum" sz="quarter" idx="12"/>
          </p:nvPr>
        </p:nvSpPr>
        <p:spPr/>
        <p:txBody>
          <a:bodyPr/>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4092757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B9AD5F-97BC-4AAC-AD52-C0C36A78FDFA}"/>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FBDD2187-32D4-4F14-99CA-C7B776434B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EAF539E-B647-4C49-B3A7-ECF5B457BE81}"/>
              </a:ext>
            </a:extLst>
          </p:cNvPr>
          <p:cNvSpPr>
            <a:spLocks noGrp="1"/>
          </p:cNvSpPr>
          <p:nvPr>
            <p:ph type="dt" sz="half" idx="10"/>
          </p:nvPr>
        </p:nvSpPr>
        <p:spPr/>
        <p:txBody>
          <a:bodyPr/>
          <a:lstStyle/>
          <a:p>
            <a:pPr rtl="0"/>
            <a:fld id="{C5518B76-3D47-40C3-B678-8969E3806FFF}" type="datetime1">
              <a:rPr lang="de-DE" smtClean="0"/>
              <a:t>25.04.2022</a:t>
            </a:fld>
            <a:endParaRPr lang="en-US" dirty="0"/>
          </a:p>
        </p:txBody>
      </p:sp>
      <p:sp>
        <p:nvSpPr>
          <p:cNvPr id="5" name="Fußzeilenplatzhalter 4">
            <a:extLst>
              <a:ext uri="{FF2B5EF4-FFF2-40B4-BE49-F238E27FC236}">
                <a16:creationId xmlns:a16="http://schemas.microsoft.com/office/drawing/2014/main" id="{3BD5A449-E229-4663-B606-FA52CC97DFEF}"/>
              </a:ext>
            </a:extLst>
          </p:cNvPr>
          <p:cNvSpPr>
            <a:spLocks noGrp="1"/>
          </p:cNvSpPr>
          <p:nvPr>
            <p:ph type="ftr" sz="quarter" idx="11"/>
          </p:nvPr>
        </p:nvSpPr>
        <p:spPr/>
        <p:txBody>
          <a:bodyPr/>
          <a:lstStyle/>
          <a:p>
            <a:pPr rtl="0"/>
            <a:endParaRPr lang="en-US" dirty="0"/>
          </a:p>
        </p:txBody>
      </p:sp>
      <p:sp>
        <p:nvSpPr>
          <p:cNvPr id="6" name="Foliennummernplatzhalter 5">
            <a:extLst>
              <a:ext uri="{FF2B5EF4-FFF2-40B4-BE49-F238E27FC236}">
                <a16:creationId xmlns:a16="http://schemas.microsoft.com/office/drawing/2014/main" id="{64339568-DA3C-4C7B-95E1-03AE6FBFCEBA}"/>
              </a:ext>
            </a:extLst>
          </p:cNvPr>
          <p:cNvSpPr>
            <a:spLocks noGrp="1"/>
          </p:cNvSpPr>
          <p:nvPr>
            <p:ph type="sldNum" sz="quarter" idx="12"/>
          </p:nvPr>
        </p:nvSpPr>
        <p:spPr/>
        <p:txBody>
          <a:bodyPr/>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2618268843"/>
      </p:ext>
    </p:extLst>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CC4F46-6824-4906-A032-6A72E34B525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1510A1D-D490-42D6-BB3B-C04CF1D7110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3F451B95-F351-46F7-948F-DB808705851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59FF8605-32A2-4C23-BDAB-7C4CD187830B}"/>
              </a:ext>
            </a:extLst>
          </p:cNvPr>
          <p:cNvSpPr>
            <a:spLocks noGrp="1"/>
          </p:cNvSpPr>
          <p:nvPr>
            <p:ph type="dt" sz="half" idx="10"/>
          </p:nvPr>
        </p:nvSpPr>
        <p:spPr/>
        <p:txBody>
          <a:bodyPr/>
          <a:lstStyle/>
          <a:p>
            <a:pPr rtl="0"/>
            <a:fld id="{4CD334EC-5459-4A98-AF88-01FD6D7BAF68}" type="datetime1">
              <a:rPr lang="de-DE" smtClean="0"/>
              <a:t>25.04.2022</a:t>
            </a:fld>
            <a:endParaRPr lang="en-US" dirty="0"/>
          </a:p>
        </p:txBody>
      </p:sp>
      <p:sp>
        <p:nvSpPr>
          <p:cNvPr id="6" name="Fußzeilenplatzhalter 5">
            <a:extLst>
              <a:ext uri="{FF2B5EF4-FFF2-40B4-BE49-F238E27FC236}">
                <a16:creationId xmlns:a16="http://schemas.microsoft.com/office/drawing/2014/main" id="{AFD0FC53-5CA7-4B5A-B390-D65464224002}"/>
              </a:ext>
            </a:extLst>
          </p:cNvPr>
          <p:cNvSpPr>
            <a:spLocks noGrp="1"/>
          </p:cNvSpPr>
          <p:nvPr>
            <p:ph type="ftr" sz="quarter" idx="11"/>
          </p:nvPr>
        </p:nvSpPr>
        <p:spPr/>
        <p:txBody>
          <a:bodyPr/>
          <a:lstStyle/>
          <a:p>
            <a:pPr rtl="0"/>
            <a:endParaRPr lang="en-US" dirty="0"/>
          </a:p>
        </p:txBody>
      </p:sp>
      <p:sp>
        <p:nvSpPr>
          <p:cNvPr id="7" name="Foliennummernplatzhalter 6">
            <a:extLst>
              <a:ext uri="{FF2B5EF4-FFF2-40B4-BE49-F238E27FC236}">
                <a16:creationId xmlns:a16="http://schemas.microsoft.com/office/drawing/2014/main" id="{66E89F63-C918-4527-A232-BD05A8CDF9E7}"/>
              </a:ext>
            </a:extLst>
          </p:cNvPr>
          <p:cNvSpPr>
            <a:spLocks noGrp="1"/>
          </p:cNvSpPr>
          <p:nvPr>
            <p:ph type="sldNum" sz="quarter" idx="12"/>
          </p:nvPr>
        </p:nvSpPr>
        <p:spPr/>
        <p:txBody>
          <a:bodyPr/>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723133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8EC5EB-7DF3-42CB-A00A-4C62003BDA42}"/>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B662D7BE-9924-4997-A7D0-6083F160D4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ABCEC48C-19F9-4DA8-AB6F-12159C7302E6}"/>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EBCE26F8-4314-4A75-90A4-E1697028D7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CB4A870F-CD61-466B-AE07-541A4664ABAE}"/>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DEEA2926-4F2B-43C1-BDBE-99D198B6B823}"/>
              </a:ext>
            </a:extLst>
          </p:cNvPr>
          <p:cNvSpPr>
            <a:spLocks noGrp="1"/>
          </p:cNvSpPr>
          <p:nvPr>
            <p:ph type="dt" sz="half" idx="10"/>
          </p:nvPr>
        </p:nvSpPr>
        <p:spPr/>
        <p:txBody>
          <a:bodyPr/>
          <a:lstStyle/>
          <a:p>
            <a:pPr rtl="0"/>
            <a:fld id="{62F56688-ED28-473C-871E-9EEF4BB0D1F0}" type="datetime1">
              <a:rPr lang="de-DE" smtClean="0"/>
              <a:t>25.04.2022</a:t>
            </a:fld>
            <a:endParaRPr lang="en-US" dirty="0"/>
          </a:p>
        </p:txBody>
      </p:sp>
      <p:sp>
        <p:nvSpPr>
          <p:cNvPr id="8" name="Fußzeilenplatzhalter 7">
            <a:extLst>
              <a:ext uri="{FF2B5EF4-FFF2-40B4-BE49-F238E27FC236}">
                <a16:creationId xmlns:a16="http://schemas.microsoft.com/office/drawing/2014/main" id="{EE948590-5030-4F0A-85D4-2164131AE635}"/>
              </a:ext>
            </a:extLst>
          </p:cNvPr>
          <p:cNvSpPr>
            <a:spLocks noGrp="1"/>
          </p:cNvSpPr>
          <p:nvPr>
            <p:ph type="ftr" sz="quarter" idx="11"/>
          </p:nvPr>
        </p:nvSpPr>
        <p:spPr/>
        <p:txBody>
          <a:bodyPr/>
          <a:lstStyle/>
          <a:p>
            <a:pPr rtl="0"/>
            <a:endParaRPr lang="en-US" dirty="0"/>
          </a:p>
        </p:txBody>
      </p:sp>
      <p:sp>
        <p:nvSpPr>
          <p:cNvPr id="9" name="Foliennummernplatzhalter 8">
            <a:extLst>
              <a:ext uri="{FF2B5EF4-FFF2-40B4-BE49-F238E27FC236}">
                <a16:creationId xmlns:a16="http://schemas.microsoft.com/office/drawing/2014/main" id="{10EF8219-3F95-42B6-A5D1-4C1D15DC2DC9}"/>
              </a:ext>
            </a:extLst>
          </p:cNvPr>
          <p:cNvSpPr>
            <a:spLocks noGrp="1"/>
          </p:cNvSpPr>
          <p:nvPr>
            <p:ph type="sldNum" sz="quarter" idx="12"/>
          </p:nvPr>
        </p:nvSpPr>
        <p:spPr/>
        <p:txBody>
          <a:bodyPr/>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796712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EAB1ED-0DC3-4552-9296-93840663C2D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B6E7E098-F284-40B6-A855-BAA56D1F57E8}"/>
              </a:ext>
            </a:extLst>
          </p:cNvPr>
          <p:cNvSpPr>
            <a:spLocks noGrp="1"/>
          </p:cNvSpPr>
          <p:nvPr>
            <p:ph type="dt" sz="half" idx="10"/>
          </p:nvPr>
        </p:nvSpPr>
        <p:spPr/>
        <p:txBody>
          <a:bodyPr/>
          <a:lstStyle/>
          <a:p>
            <a:pPr rtl="0"/>
            <a:fld id="{F9110680-7D80-41F3-804A-113A4CB11D73}" type="datetime1">
              <a:rPr lang="de-DE" smtClean="0"/>
              <a:t>25.04.2022</a:t>
            </a:fld>
            <a:endParaRPr lang="en-US" dirty="0"/>
          </a:p>
        </p:txBody>
      </p:sp>
      <p:sp>
        <p:nvSpPr>
          <p:cNvPr id="4" name="Fußzeilenplatzhalter 3">
            <a:extLst>
              <a:ext uri="{FF2B5EF4-FFF2-40B4-BE49-F238E27FC236}">
                <a16:creationId xmlns:a16="http://schemas.microsoft.com/office/drawing/2014/main" id="{49821B5F-6F62-4891-9908-EF7378F3D362}"/>
              </a:ext>
            </a:extLst>
          </p:cNvPr>
          <p:cNvSpPr>
            <a:spLocks noGrp="1"/>
          </p:cNvSpPr>
          <p:nvPr>
            <p:ph type="ftr" sz="quarter" idx="11"/>
          </p:nvPr>
        </p:nvSpPr>
        <p:spPr/>
        <p:txBody>
          <a:bodyPr/>
          <a:lstStyle/>
          <a:p>
            <a:pPr rtl="0"/>
            <a:endParaRPr lang="en-US" dirty="0"/>
          </a:p>
        </p:txBody>
      </p:sp>
      <p:sp>
        <p:nvSpPr>
          <p:cNvPr id="5" name="Foliennummernplatzhalter 4">
            <a:extLst>
              <a:ext uri="{FF2B5EF4-FFF2-40B4-BE49-F238E27FC236}">
                <a16:creationId xmlns:a16="http://schemas.microsoft.com/office/drawing/2014/main" id="{F0F62760-3447-4C96-9A8C-600F99D1248F}"/>
              </a:ext>
            </a:extLst>
          </p:cNvPr>
          <p:cNvSpPr>
            <a:spLocks noGrp="1"/>
          </p:cNvSpPr>
          <p:nvPr>
            <p:ph type="sldNum" sz="quarter" idx="12"/>
          </p:nvPr>
        </p:nvSpPr>
        <p:spPr/>
        <p:txBody>
          <a:bodyPr/>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1036028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80879E4-F6C9-4293-8D6E-5ADBBE8A08E5}"/>
              </a:ext>
            </a:extLst>
          </p:cNvPr>
          <p:cNvSpPr>
            <a:spLocks noGrp="1"/>
          </p:cNvSpPr>
          <p:nvPr>
            <p:ph type="dt" sz="half" idx="10"/>
          </p:nvPr>
        </p:nvSpPr>
        <p:spPr/>
        <p:txBody>
          <a:bodyPr/>
          <a:lstStyle/>
          <a:p>
            <a:pPr rtl="0"/>
            <a:fld id="{7E7F7112-C41D-45A5-B762-BC15064583EE}" type="datetime1">
              <a:rPr lang="de-DE" smtClean="0"/>
              <a:t>25.04.2022</a:t>
            </a:fld>
            <a:endParaRPr lang="en-US" dirty="0"/>
          </a:p>
        </p:txBody>
      </p:sp>
      <p:sp>
        <p:nvSpPr>
          <p:cNvPr id="3" name="Fußzeilenplatzhalter 2">
            <a:extLst>
              <a:ext uri="{FF2B5EF4-FFF2-40B4-BE49-F238E27FC236}">
                <a16:creationId xmlns:a16="http://schemas.microsoft.com/office/drawing/2014/main" id="{E1F458EE-5CDD-44FF-96F7-764104C42580}"/>
              </a:ext>
            </a:extLst>
          </p:cNvPr>
          <p:cNvSpPr>
            <a:spLocks noGrp="1"/>
          </p:cNvSpPr>
          <p:nvPr>
            <p:ph type="ftr" sz="quarter" idx="11"/>
          </p:nvPr>
        </p:nvSpPr>
        <p:spPr/>
        <p:txBody>
          <a:bodyPr/>
          <a:lstStyle/>
          <a:p>
            <a:pPr rtl="0"/>
            <a:endParaRPr lang="en-US" dirty="0"/>
          </a:p>
        </p:txBody>
      </p:sp>
      <p:sp>
        <p:nvSpPr>
          <p:cNvPr id="4" name="Foliennummernplatzhalter 3">
            <a:extLst>
              <a:ext uri="{FF2B5EF4-FFF2-40B4-BE49-F238E27FC236}">
                <a16:creationId xmlns:a16="http://schemas.microsoft.com/office/drawing/2014/main" id="{1590A093-E5EE-488C-9C63-9CCE96F774BC}"/>
              </a:ext>
            </a:extLst>
          </p:cNvPr>
          <p:cNvSpPr>
            <a:spLocks noGrp="1"/>
          </p:cNvSpPr>
          <p:nvPr>
            <p:ph type="sldNum" sz="quarter" idx="12"/>
          </p:nvPr>
        </p:nvSpPr>
        <p:spPr/>
        <p:txBody>
          <a:bodyPr/>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428165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05E95D-A148-4B99-8A53-30D33E05A26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25E0F250-44D2-487D-A250-AC3AE2C188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E67E46F-1E73-4430-9362-99FA303F1F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7817C3D-18D0-44F7-9BED-F5ADAB380142}"/>
              </a:ext>
            </a:extLst>
          </p:cNvPr>
          <p:cNvSpPr>
            <a:spLocks noGrp="1"/>
          </p:cNvSpPr>
          <p:nvPr>
            <p:ph type="dt" sz="half" idx="10"/>
          </p:nvPr>
        </p:nvSpPr>
        <p:spPr/>
        <p:txBody>
          <a:bodyPr/>
          <a:lstStyle/>
          <a:p>
            <a:pPr rtl="0"/>
            <a:fld id="{C5518B76-3D47-40C3-B678-8969E3806FFF}" type="datetime1">
              <a:rPr lang="de-DE" smtClean="0"/>
              <a:t>25.04.2022</a:t>
            </a:fld>
            <a:endParaRPr lang="en-US" dirty="0"/>
          </a:p>
        </p:txBody>
      </p:sp>
      <p:sp>
        <p:nvSpPr>
          <p:cNvPr id="6" name="Fußzeilenplatzhalter 5">
            <a:extLst>
              <a:ext uri="{FF2B5EF4-FFF2-40B4-BE49-F238E27FC236}">
                <a16:creationId xmlns:a16="http://schemas.microsoft.com/office/drawing/2014/main" id="{5CA79E2B-378E-461F-AE53-455571A4DAF5}"/>
              </a:ext>
            </a:extLst>
          </p:cNvPr>
          <p:cNvSpPr>
            <a:spLocks noGrp="1"/>
          </p:cNvSpPr>
          <p:nvPr>
            <p:ph type="ftr" sz="quarter" idx="11"/>
          </p:nvPr>
        </p:nvSpPr>
        <p:spPr/>
        <p:txBody>
          <a:bodyPr/>
          <a:lstStyle/>
          <a:p>
            <a:pPr rtl="0"/>
            <a:endParaRPr lang="en-US" dirty="0"/>
          </a:p>
        </p:txBody>
      </p:sp>
      <p:sp>
        <p:nvSpPr>
          <p:cNvPr id="7" name="Foliennummernplatzhalter 6">
            <a:extLst>
              <a:ext uri="{FF2B5EF4-FFF2-40B4-BE49-F238E27FC236}">
                <a16:creationId xmlns:a16="http://schemas.microsoft.com/office/drawing/2014/main" id="{7EE90DB7-2BF2-4D93-A077-0E2F71502DE2}"/>
              </a:ext>
            </a:extLst>
          </p:cNvPr>
          <p:cNvSpPr>
            <a:spLocks noGrp="1"/>
          </p:cNvSpPr>
          <p:nvPr>
            <p:ph type="sldNum" sz="quarter" idx="12"/>
          </p:nvPr>
        </p:nvSpPr>
        <p:spPr/>
        <p:txBody>
          <a:bodyPr/>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3606068407"/>
      </p:ext>
    </p:extLst>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1FC63C-2096-4306-9475-A0B9DCC91D0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0B270CE2-D7A7-48FD-9F5C-8A54CA399B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5CF00E6B-EEF6-41F8-98CF-FCCFE4EAE4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4E0A621-574A-45E1-9A7C-DD814348FF7F}"/>
              </a:ext>
            </a:extLst>
          </p:cNvPr>
          <p:cNvSpPr>
            <a:spLocks noGrp="1"/>
          </p:cNvSpPr>
          <p:nvPr>
            <p:ph type="dt" sz="half" idx="10"/>
          </p:nvPr>
        </p:nvSpPr>
        <p:spPr/>
        <p:txBody>
          <a:bodyPr/>
          <a:lstStyle/>
          <a:p>
            <a:pPr rtl="0"/>
            <a:fld id="{C5518B76-3D47-40C3-B678-8969E3806FFF}" type="datetime1">
              <a:rPr lang="de-DE" smtClean="0"/>
              <a:t>25.04.2022</a:t>
            </a:fld>
            <a:endParaRPr lang="en-US" dirty="0"/>
          </a:p>
        </p:txBody>
      </p:sp>
      <p:sp>
        <p:nvSpPr>
          <p:cNvPr id="6" name="Fußzeilenplatzhalter 5">
            <a:extLst>
              <a:ext uri="{FF2B5EF4-FFF2-40B4-BE49-F238E27FC236}">
                <a16:creationId xmlns:a16="http://schemas.microsoft.com/office/drawing/2014/main" id="{B51A0178-0B95-457D-9D5C-C35A51CA5763}"/>
              </a:ext>
            </a:extLst>
          </p:cNvPr>
          <p:cNvSpPr>
            <a:spLocks noGrp="1"/>
          </p:cNvSpPr>
          <p:nvPr>
            <p:ph type="ftr" sz="quarter" idx="11"/>
          </p:nvPr>
        </p:nvSpPr>
        <p:spPr/>
        <p:txBody>
          <a:bodyPr/>
          <a:lstStyle/>
          <a:p>
            <a:pPr rtl="0"/>
            <a:endParaRPr lang="en-US" dirty="0"/>
          </a:p>
        </p:txBody>
      </p:sp>
      <p:sp>
        <p:nvSpPr>
          <p:cNvPr id="7" name="Foliennummernplatzhalter 6">
            <a:extLst>
              <a:ext uri="{FF2B5EF4-FFF2-40B4-BE49-F238E27FC236}">
                <a16:creationId xmlns:a16="http://schemas.microsoft.com/office/drawing/2014/main" id="{261FFFD5-1CF3-492F-92E6-9D2BBA3BB0D7}"/>
              </a:ext>
            </a:extLst>
          </p:cNvPr>
          <p:cNvSpPr>
            <a:spLocks noGrp="1"/>
          </p:cNvSpPr>
          <p:nvPr>
            <p:ph type="sldNum" sz="quarter" idx="12"/>
          </p:nvPr>
        </p:nvSpPr>
        <p:spPr/>
        <p:txBody>
          <a:bodyPr/>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4122494873"/>
      </p:ext>
    </p:extLst>
  </p:cSld>
  <p:clrMapOvr>
    <a:masterClrMapping/>
  </p:clrMapOvr>
  <p:hf sldNum="0"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C14DBC-0C8B-4653-9191-25A51885DD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4AC7E9DA-8E17-4B9F-803D-AC00D678F7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B8B14FA-32C9-4058-A4B0-6D9F088EE5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C5518B76-3D47-40C3-B678-8969E3806FFF}" type="datetime1">
              <a:rPr lang="de-DE" smtClean="0"/>
              <a:t>25.04.2022</a:t>
            </a:fld>
            <a:endParaRPr lang="en-US" dirty="0"/>
          </a:p>
        </p:txBody>
      </p:sp>
      <p:sp>
        <p:nvSpPr>
          <p:cNvPr id="5" name="Fußzeilenplatzhalter 4">
            <a:extLst>
              <a:ext uri="{FF2B5EF4-FFF2-40B4-BE49-F238E27FC236}">
                <a16:creationId xmlns:a16="http://schemas.microsoft.com/office/drawing/2014/main" id="{10E84408-BD70-4DF9-A32E-BF9E91687C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dirty="0"/>
          </a:p>
        </p:txBody>
      </p:sp>
      <p:sp>
        <p:nvSpPr>
          <p:cNvPr id="6" name="Foliennummernplatzhalter 5">
            <a:extLst>
              <a:ext uri="{FF2B5EF4-FFF2-40B4-BE49-F238E27FC236}">
                <a16:creationId xmlns:a16="http://schemas.microsoft.com/office/drawing/2014/main" id="{E9B9900B-4FEC-4F89-87B1-9097C9E6F3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3A98EE3D-8CD1-4C3F-BD1C-C98C9596463C}" type="slidenum">
              <a:rPr lang="en-US" smtClean="0"/>
              <a:t>‹Nr.›</a:t>
            </a:fld>
            <a:endParaRPr lang="en-US" dirty="0"/>
          </a:p>
        </p:txBody>
      </p:sp>
    </p:spTree>
    <p:extLst>
      <p:ext uri="{BB962C8B-B14F-4D97-AF65-F5344CB8AC3E}">
        <p14:creationId xmlns:p14="http://schemas.microsoft.com/office/powerpoint/2010/main" val="2129281372"/>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FD68DA-43BA-4508-8DE2-BA9BB7B2FA5B}"/>
              </a:ext>
            </a:extLst>
          </p:cNvPr>
          <p:cNvSpPr>
            <a:spLocks noGrp="1"/>
          </p:cNvSpPr>
          <p:nvPr>
            <p:ph type="ctrTitle"/>
          </p:nvPr>
        </p:nvSpPr>
        <p:spPr>
          <a:xfrm>
            <a:off x="1393432" y="1483251"/>
            <a:ext cx="5086638" cy="3686015"/>
          </a:xfrm>
        </p:spPr>
        <p:txBody>
          <a:bodyPr rtlCol="0">
            <a:normAutofit/>
          </a:bodyPr>
          <a:lstStyle/>
          <a:p>
            <a:pPr rtl="0"/>
            <a:r>
              <a:rPr lang="de" sz="3200" b="1" dirty="0">
                <a:latin typeface="Arial" panose="020B0604020202020204" pitchFamily="34" charset="0"/>
                <a:cs typeface="Arial" panose="020B0604020202020204" pitchFamily="34" charset="0"/>
              </a:rPr>
              <a:t>Frankenthal Studernheim</a:t>
            </a:r>
            <a:br>
              <a:rPr lang="de" sz="3200" b="1" dirty="0">
                <a:latin typeface="Arial" panose="020B0604020202020204" pitchFamily="34" charset="0"/>
                <a:cs typeface="Arial" panose="020B0604020202020204" pitchFamily="34" charset="0"/>
              </a:rPr>
            </a:br>
            <a:r>
              <a:rPr lang="de" sz="3200" b="1" dirty="0">
                <a:latin typeface="Arial" panose="020B0604020202020204" pitchFamily="34" charset="0"/>
                <a:cs typeface="Arial" panose="020B0604020202020204" pitchFamily="34" charset="0"/>
              </a:rPr>
              <a:t>Quartiersentwicklung </a:t>
            </a:r>
            <a:br>
              <a:rPr lang="de" sz="3200" dirty="0">
                <a:latin typeface="Arial" panose="020B0604020202020204" pitchFamily="34" charset="0"/>
                <a:cs typeface="Arial" panose="020B0604020202020204" pitchFamily="34" charset="0"/>
              </a:rPr>
            </a:br>
            <a:br>
              <a:rPr lang="de" sz="3200" dirty="0">
                <a:latin typeface="Arial" panose="020B0604020202020204" pitchFamily="34" charset="0"/>
                <a:cs typeface="Arial" panose="020B0604020202020204" pitchFamily="34" charset="0"/>
              </a:rPr>
            </a:br>
            <a:br>
              <a:rPr lang="de" sz="3200" dirty="0">
                <a:latin typeface="Arial" panose="020B0604020202020204" pitchFamily="34" charset="0"/>
                <a:cs typeface="Arial" panose="020B0604020202020204" pitchFamily="34" charset="0"/>
              </a:rPr>
            </a:br>
            <a:endParaRPr lang="de" sz="3200" dirty="0">
              <a:latin typeface="Arial" panose="020B0604020202020204" pitchFamily="34" charset="0"/>
              <a:cs typeface="Arial" panose="020B0604020202020204" pitchFamily="34" charset="0"/>
            </a:endParaRPr>
          </a:p>
        </p:txBody>
      </p:sp>
      <p:pic>
        <p:nvPicPr>
          <p:cNvPr id="4" name="Grafik 3">
            <a:extLst>
              <a:ext uri="{FF2B5EF4-FFF2-40B4-BE49-F238E27FC236}">
                <a16:creationId xmlns:a16="http://schemas.microsoft.com/office/drawing/2014/main" id="{338621A8-CF22-42B5-BFEF-EB095A42FF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7489" y="248300"/>
            <a:ext cx="978037" cy="1331263"/>
          </a:xfrm>
          <a:prstGeom prst="rect">
            <a:avLst/>
          </a:prstGeom>
        </p:spPr>
      </p:pic>
      <p:sp>
        <p:nvSpPr>
          <p:cNvPr id="5" name="Textfeld 4">
            <a:extLst>
              <a:ext uri="{FF2B5EF4-FFF2-40B4-BE49-F238E27FC236}">
                <a16:creationId xmlns:a16="http://schemas.microsoft.com/office/drawing/2014/main" id="{6CD931F8-F1BB-437F-A797-83804829B427}"/>
              </a:ext>
            </a:extLst>
          </p:cNvPr>
          <p:cNvSpPr txBox="1"/>
          <p:nvPr/>
        </p:nvSpPr>
        <p:spPr>
          <a:xfrm>
            <a:off x="860460" y="6144214"/>
            <a:ext cx="6097712" cy="369332"/>
          </a:xfrm>
          <a:prstGeom prst="rect">
            <a:avLst/>
          </a:prstGeom>
          <a:noFill/>
        </p:spPr>
        <p:txBody>
          <a:bodyPr wrap="square">
            <a:spAutoFit/>
          </a:bodyPr>
          <a:lstStyle/>
          <a:p>
            <a:pPr marL="457200" lvl="1" indent="0">
              <a:buNone/>
            </a:pPr>
            <a:r>
              <a:rPr lang="de-DE" sz="1800" dirty="0">
                <a:solidFill>
                  <a:srgbClr val="000000"/>
                </a:solidFill>
                <a:latin typeface="Arial" panose="020B0604020202020204" pitchFamily="34" charset="0"/>
                <a:cs typeface="Arial" panose="020B0604020202020204" pitchFamily="34" charset="0"/>
              </a:rPr>
              <a:t>Frankenthal 26.04.2022</a:t>
            </a:r>
          </a:p>
        </p:txBody>
      </p:sp>
    </p:spTree>
    <p:extLst>
      <p:ext uri="{BB962C8B-B14F-4D97-AF65-F5344CB8AC3E}">
        <p14:creationId xmlns:p14="http://schemas.microsoft.com/office/powerpoint/2010/main" val="4043737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FD68DA-43BA-4508-8DE2-BA9BB7B2FA5B}"/>
              </a:ext>
            </a:extLst>
          </p:cNvPr>
          <p:cNvSpPr>
            <a:spLocks noGrp="1"/>
          </p:cNvSpPr>
          <p:nvPr>
            <p:ph type="ctrTitle" idx="4294967295"/>
          </p:nvPr>
        </p:nvSpPr>
        <p:spPr>
          <a:xfrm>
            <a:off x="106030" y="124373"/>
            <a:ext cx="4222059" cy="923591"/>
          </a:xfrm>
        </p:spPr>
        <p:txBody>
          <a:bodyPr rtlCol="0">
            <a:normAutofit/>
          </a:bodyPr>
          <a:lstStyle/>
          <a:p>
            <a:pPr rtl="0"/>
            <a:r>
              <a:rPr lang="de" sz="2000" b="1" dirty="0">
                <a:latin typeface="Arial" panose="020B0604020202020204" pitchFamily="34" charset="0"/>
                <a:cs typeface="Arial" panose="020B0604020202020204" pitchFamily="34" charset="0"/>
              </a:rPr>
              <a:t>Wohnquartier Studernheim </a:t>
            </a:r>
          </a:p>
        </p:txBody>
      </p:sp>
      <p:pic>
        <p:nvPicPr>
          <p:cNvPr id="5" name="Grafik 4">
            <a:extLst>
              <a:ext uri="{FF2B5EF4-FFF2-40B4-BE49-F238E27FC236}">
                <a16:creationId xmlns:a16="http://schemas.microsoft.com/office/drawing/2014/main" id="{874106FF-4F47-4FB9-970D-6652DF6BF18F}"/>
              </a:ext>
            </a:extLst>
          </p:cNvPr>
          <p:cNvPicPr>
            <a:picLocks noChangeAspect="1"/>
          </p:cNvPicPr>
          <p:nvPr/>
        </p:nvPicPr>
        <p:blipFill>
          <a:blip r:embed="rId2"/>
          <a:stretch>
            <a:fillRect/>
          </a:stretch>
        </p:blipFill>
        <p:spPr>
          <a:xfrm>
            <a:off x="4415080" y="238544"/>
            <a:ext cx="6098425" cy="6619456"/>
          </a:xfrm>
          <a:prstGeom prst="rect">
            <a:avLst/>
          </a:prstGeom>
        </p:spPr>
      </p:pic>
      <p:pic>
        <p:nvPicPr>
          <p:cNvPr id="8" name="Grafik 7">
            <a:extLst>
              <a:ext uri="{FF2B5EF4-FFF2-40B4-BE49-F238E27FC236}">
                <a16:creationId xmlns:a16="http://schemas.microsoft.com/office/drawing/2014/main" id="{B0482C01-6BF3-401F-8B68-535CD5BD92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7489" y="248300"/>
            <a:ext cx="978037" cy="1331263"/>
          </a:xfrm>
          <a:prstGeom prst="rect">
            <a:avLst/>
          </a:prstGeom>
        </p:spPr>
      </p:pic>
      <p:sp>
        <p:nvSpPr>
          <p:cNvPr id="6" name="Textfeld 5">
            <a:extLst>
              <a:ext uri="{FF2B5EF4-FFF2-40B4-BE49-F238E27FC236}">
                <a16:creationId xmlns:a16="http://schemas.microsoft.com/office/drawing/2014/main" id="{A0FE30FD-DEF1-4C3C-B958-2D807C940C41}"/>
              </a:ext>
            </a:extLst>
          </p:cNvPr>
          <p:cNvSpPr txBox="1"/>
          <p:nvPr/>
        </p:nvSpPr>
        <p:spPr>
          <a:xfrm>
            <a:off x="106030" y="1047964"/>
            <a:ext cx="4135068" cy="5586658"/>
          </a:xfrm>
          <a:prstGeom prst="rect">
            <a:avLst/>
          </a:prstGeom>
          <a:noFill/>
        </p:spPr>
        <p:txBody>
          <a:bodyPr wrap="square" rtlCol="0">
            <a:spAutoFit/>
          </a:bodyPr>
          <a:lstStyle/>
          <a:p>
            <a:pPr algn="just">
              <a:lnSpc>
                <a:spcPct val="150000"/>
              </a:lnSpc>
            </a:pPr>
            <a:r>
              <a:rPr lang="de-DE" sz="1600" dirty="0">
                <a:effectLst/>
                <a:latin typeface="Arial" panose="020B0604020202020204" pitchFamily="34" charset="0"/>
                <a:ea typeface="Calibri" panose="020F0502020204030204" pitchFamily="34" charset="0"/>
                <a:cs typeface="Arial" panose="020B0604020202020204" pitchFamily="34" charset="0"/>
              </a:rPr>
              <a:t>Das Nutzungskonzept sieht vor, dass auf insgesamt neun Baufeldern sowohl Mehrfamilienhäuser als auch Doppel- und Reihenhäuser entstehen werden. </a:t>
            </a:r>
          </a:p>
          <a:p>
            <a:pPr algn="just">
              <a:lnSpc>
                <a:spcPct val="150000"/>
              </a:lnSpc>
            </a:pPr>
            <a:endParaRPr lang="de-DE" sz="16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de-DE" sz="1600" b="1" dirty="0">
                <a:effectLst/>
                <a:latin typeface="Arial" panose="020B0604020202020204" pitchFamily="34" charset="0"/>
                <a:ea typeface="Calibri" panose="020F0502020204030204" pitchFamily="34" charset="0"/>
                <a:cs typeface="Arial" panose="020B0604020202020204" pitchFamily="34" charset="0"/>
              </a:rPr>
              <a:t>Programm:</a:t>
            </a:r>
          </a:p>
          <a:p>
            <a:pPr algn="just">
              <a:lnSpc>
                <a:spcPct val="150000"/>
              </a:lnSpc>
            </a:pPr>
            <a:r>
              <a:rPr lang="de-DE" sz="1600" dirty="0">
                <a:effectLst/>
                <a:latin typeface="Arial" panose="020B0604020202020204" pitchFamily="34" charset="0"/>
                <a:ea typeface="Calibri" panose="020F0502020204030204" pitchFamily="34" charset="0"/>
                <a:cs typeface="Arial" panose="020B0604020202020204" pitchFamily="34" charset="0"/>
              </a:rPr>
              <a:t>ca. 140 Häuser</a:t>
            </a:r>
          </a:p>
          <a:p>
            <a:pPr algn="just">
              <a:lnSpc>
                <a:spcPct val="150000"/>
              </a:lnSpc>
            </a:pPr>
            <a:r>
              <a:rPr lang="de-DE" sz="1600" dirty="0">
                <a:effectLst/>
                <a:latin typeface="Arial" panose="020B0604020202020204" pitchFamily="34" charset="0"/>
                <a:ea typeface="Calibri" panose="020F0502020204030204" pitchFamily="34" charset="0"/>
                <a:cs typeface="Arial" panose="020B0604020202020204" pitchFamily="34" charset="0"/>
              </a:rPr>
              <a:t>ca. 60 Wohnungen</a:t>
            </a:r>
          </a:p>
          <a:p>
            <a:pPr algn="just">
              <a:lnSpc>
                <a:spcPct val="150000"/>
              </a:lnSpc>
            </a:pPr>
            <a:r>
              <a:rPr lang="de-DE" sz="1600" dirty="0">
                <a:latin typeface="Arial" panose="020B0604020202020204" pitchFamily="34" charset="0"/>
                <a:ea typeface="Calibri" panose="020F0502020204030204" pitchFamily="34" charset="0"/>
                <a:cs typeface="Arial" panose="020B0604020202020204" pitchFamily="34" charset="0"/>
              </a:rPr>
              <a:t>Kindertagesstätte</a:t>
            </a:r>
          </a:p>
          <a:p>
            <a:pPr algn="just">
              <a:lnSpc>
                <a:spcPct val="150000"/>
              </a:lnSpc>
            </a:pPr>
            <a:endParaRPr lang="de-DE" sz="16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de-DE" sz="1600" dirty="0">
                <a:effectLst/>
                <a:latin typeface="Arial" panose="020B0604020202020204" pitchFamily="34" charset="0"/>
                <a:ea typeface="Calibri" panose="020F0502020204030204" pitchFamily="34" charset="0"/>
                <a:cs typeface="Arial" panose="020B0604020202020204" pitchFamily="34" charset="0"/>
              </a:rPr>
              <a:t>Die Errichtung einer KITA ist </a:t>
            </a:r>
            <a:r>
              <a:rPr lang="de-DE" sz="1600" dirty="0">
                <a:latin typeface="Arial" panose="020B0604020202020204" pitchFamily="34" charset="0"/>
                <a:ea typeface="Calibri" panose="020F0502020204030204" pitchFamily="34" charset="0"/>
                <a:cs typeface="Arial" panose="020B0604020202020204" pitchFamily="34" charset="0"/>
              </a:rPr>
              <a:t>an </a:t>
            </a:r>
            <a:r>
              <a:rPr lang="de-DE" sz="1600" dirty="0">
                <a:effectLst/>
                <a:latin typeface="Arial" panose="020B0604020202020204" pitchFamily="34" charset="0"/>
                <a:ea typeface="Calibri" panose="020F0502020204030204" pitchFamily="34" charset="0"/>
                <a:cs typeface="Arial" panose="020B0604020202020204" pitchFamily="34" charset="0"/>
              </a:rPr>
              <a:t>unterschiedlichen Stellen möglich.</a:t>
            </a:r>
          </a:p>
          <a:p>
            <a:pPr algn="just">
              <a:lnSpc>
                <a:spcPct val="150000"/>
              </a:lnSpc>
            </a:pPr>
            <a:r>
              <a:rPr lang="de-DE" sz="1600" dirty="0">
                <a:latin typeface="Arial" panose="020B0604020202020204" pitchFamily="34" charset="0"/>
                <a:ea typeface="Calibri" panose="020F0502020204030204" pitchFamily="34" charset="0"/>
                <a:cs typeface="Arial" panose="020B0604020202020204" pitchFamily="34" charset="0"/>
              </a:rPr>
              <a:t>Die Positionierung wird in Abstimmung mit der Stadtplanung im Planungsprozess festgelegt</a:t>
            </a:r>
            <a:r>
              <a:rPr lang="de-DE" sz="1600" dirty="0">
                <a:latin typeface="Myriad 400 600"/>
                <a:ea typeface="Calibri" panose="020F0502020204030204" pitchFamily="34" charset="0"/>
                <a:cs typeface="Times New Roman" panose="02020603050405020304" pitchFamily="18" charset="0"/>
              </a:rPr>
              <a:t>.</a:t>
            </a:r>
            <a:endParaRPr lang="de-DE" sz="16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60575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FD68DA-43BA-4508-8DE2-BA9BB7B2FA5B}"/>
              </a:ext>
            </a:extLst>
          </p:cNvPr>
          <p:cNvSpPr>
            <a:spLocks noGrp="1"/>
          </p:cNvSpPr>
          <p:nvPr>
            <p:ph type="ctrTitle" idx="4294967295"/>
          </p:nvPr>
        </p:nvSpPr>
        <p:spPr>
          <a:xfrm>
            <a:off x="372481" y="993717"/>
            <a:ext cx="5005277" cy="820738"/>
          </a:xfrm>
        </p:spPr>
        <p:txBody>
          <a:bodyPr rtlCol="0">
            <a:normAutofit/>
          </a:bodyPr>
          <a:lstStyle/>
          <a:p>
            <a:pPr rtl="0"/>
            <a:r>
              <a:rPr lang="de" sz="2000" b="1" dirty="0">
                <a:latin typeface="Arial" panose="020B0604020202020204" pitchFamily="34" charset="0"/>
                <a:cs typeface="Arial" panose="020B0604020202020204" pitchFamily="34" charset="0"/>
              </a:rPr>
              <a:t>Verkehr - Erschliessung</a:t>
            </a:r>
          </a:p>
        </p:txBody>
      </p:sp>
      <p:pic>
        <p:nvPicPr>
          <p:cNvPr id="8" name="Grafik 7">
            <a:extLst>
              <a:ext uri="{FF2B5EF4-FFF2-40B4-BE49-F238E27FC236}">
                <a16:creationId xmlns:a16="http://schemas.microsoft.com/office/drawing/2014/main" id="{B0482C01-6BF3-401F-8B68-535CD5BD92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7489" y="248300"/>
            <a:ext cx="978037" cy="1331263"/>
          </a:xfrm>
          <a:prstGeom prst="rect">
            <a:avLst/>
          </a:prstGeom>
        </p:spPr>
      </p:pic>
      <p:sp>
        <p:nvSpPr>
          <p:cNvPr id="7" name="Textfeld 6">
            <a:extLst>
              <a:ext uri="{FF2B5EF4-FFF2-40B4-BE49-F238E27FC236}">
                <a16:creationId xmlns:a16="http://schemas.microsoft.com/office/drawing/2014/main" id="{3FE547DC-EDA0-42E2-91DD-7B97315673DD}"/>
              </a:ext>
            </a:extLst>
          </p:cNvPr>
          <p:cNvSpPr txBox="1"/>
          <p:nvPr/>
        </p:nvSpPr>
        <p:spPr>
          <a:xfrm>
            <a:off x="372481" y="2064514"/>
            <a:ext cx="3743325" cy="4062651"/>
          </a:xfrm>
          <a:prstGeom prst="rect">
            <a:avLst/>
          </a:prstGeom>
          <a:noFill/>
        </p:spPr>
        <p:txBody>
          <a:bodyPr wrap="square" rtlCol="0">
            <a:spAutoFit/>
          </a:bodyPr>
          <a:lstStyle/>
          <a:p>
            <a:pPr algn="just">
              <a:lnSpc>
                <a:spcPct val="150000"/>
              </a:lnSpc>
            </a:pPr>
            <a:r>
              <a:rPr lang="de-DE" sz="1600" dirty="0">
                <a:effectLst/>
                <a:latin typeface="Arial" panose="020B0604020202020204" pitchFamily="34" charset="0"/>
                <a:ea typeface="Calibri" panose="020F0502020204030204" pitchFamily="34" charset="0"/>
                <a:cs typeface="Arial" panose="020B0604020202020204" pitchFamily="34" charset="0"/>
              </a:rPr>
              <a:t>Zentrales Erschließungselement in dem neuen Wohngebiet ist die in nordsüdlicher Richtung verlaufende „Magistrale“. Diese von Baumreihen gesäumte Allee stellt die Haupterschließung des Doppel- und Reihenhaus Ensembles dar. Von dieser Allee werden über beruhigte Wohnstraßen die Reihenhäuser erschlossen. </a:t>
            </a:r>
          </a:p>
          <a:p>
            <a:endParaRPr lang="de-DE" dirty="0">
              <a:latin typeface="Myriad 400 600"/>
              <a:cs typeface="Times New Roman" panose="02020603050405020304" pitchFamily="18" charset="0"/>
            </a:endParaRPr>
          </a:p>
        </p:txBody>
      </p:sp>
      <p:pic>
        <p:nvPicPr>
          <p:cNvPr id="17" name="Grafik 16">
            <a:extLst>
              <a:ext uri="{FF2B5EF4-FFF2-40B4-BE49-F238E27FC236}">
                <a16:creationId xmlns:a16="http://schemas.microsoft.com/office/drawing/2014/main" id="{43ADC610-CF0C-49A5-BE74-4A03B6464281}"/>
              </a:ext>
            </a:extLst>
          </p:cNvPr>
          <p:cNvPicPr>
            <a:picLocks noChangeAspect="1"/>
          </p:cNvPicPr>
          <p:nvPr/>
        </p:nvPicPr>
        <p:blipFill>
          <a:blip r:embed="rId3"/>
          <a:stretch>
            <a:fillRect/>
          </a:stretch>
        </p:blipFill>
        <p:spPr>
          <a:xfrm>
            <a:off x="5517222" y="0"/>
            <a:ext cx="4884459" cy="6858001"/>
          </a:xfrm>
          <a:prstGeom prst="rect">
            <a:avLst/>
          </a:prstGeom>
        </p:spPr>
      </p:pic>
    </p:spTree>
    <p:extLst>
      <p:ext uri="{BB962C8B-B14F-4D97-AF65-F5344CB8AC3E}">
        <p14:creationId xmlns:p14="http://schemas.microsoft.com/office/powerpoint/2010/main" val="3726039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FD68DA-43BA-4508-8DE2-BA9BB7B2FA5B}"/>
              </a:ext>
            </a:extLst>
          </p:cNvPr>
          <p:cNvSpPr>
            <a:spLocks noGrp="1"/>
          </p:cNvSpPr>
          <p:nvPr>
            <p:ph type="ctrTitle" idx="4294967295"/>
          </p:nvPr>
        </p:nvSpPr>
        <p:spPr>
          <a:xfrm>
            <a:off x="993100" y="1264605"/>
            <a:ext cx="11425237" cy="383126"/>
          </a:xfrm>
        </p:spPr>
        <p:txBody>
          <a:bodyPr rtlCol="0">
            <a:normAutofit/>
          </a:bodyPr>
          <a:lstStyle/>
          <a:p>
            <a:pPr rtl="0"/>
            <a:r>
              <a:rPr lang="de" sz="2000" b="1" dirty="0">
                <a:latin typeface="Arial" panose="020B0604020202020204" pitchFamily="34" charset="0"/>
                <a:cs typeface="Arial" panose="020B0604020202020204" pitchFamily="34" charset="0"/>
              </a:rPr>
              <a:t> P</a:t>
            </a:r>
            <a:r>
              <a:rPr lang="de-DE" sz="2000" b="1" dirty="0">
                <a:latin typeface="Arial" panose="020B0604020202020204" pitchFamily="34" charset="0"/>
                <a:cs typeface="Arial" panose="020B0604020202020204" pitchFamily="34" charset="0"/>
              </a:rPr>
              <a:t>l</a:t>
            </a:r>
            <a:r>
              <a:rPr lang="de" sz="2000" b="1" dirty="0">
                <a:latin typeface="Arial" panose="020B0604020202020204" pitchFamily="34" charset="0"/>
                <a:cs typeface="Arial" panose="020B0604020202020204" pitchFamily="34" charset="0"/>
              </a:rPr>
              <a:t>anungsschritte im Detail</a:t>
            </a:r>
          </a:p>
        </p:txBody>
      </p:sp>
      <p:sp>
        <p:nvSpPr>
          <p:cNvPr id="3" name="Untertitel 2">
            <a:extLst>
              <a:ext uri="{FF2B5EF4-FFF2-40B4-BE49-F238E27FC236}">
                <a16:creationId xmlns:a16="http://schemas.microsoft.com/office/drawing/2014/main" id="{A8E9CFF2-3777-4FF4-A759-8491175B0B7C}"/>
              </a:ext>
            </a:extLst>
          </p:cNvPr>
          <p:cNvSpPr>
            <a:spLocks noGrp="1"/>
          </p:cNvSpPr>
          <p:nvPr>
            <p:ph type="subTitle" idx="4294967295"/>
          </p:nvPr>
        </p:nvSpPr>
        <p:spPr>
          <a:xfrm>
            <a:off x="572283" y="1647731"/>
            <a:ext cx="10077534" cy="4637924"/>
          </a:xfrm>
        </p:spPr>
        <p:txBody>
          <a:bodyPr rtlCol="0">
            <a:normAutofit fontScale="25000" lnSpcReduction="20000"/>
          </a:bodyPr>
          <a:lstStyle/>
          <a:p>
            <a:pPr lvl="1">
              <a:buFont typeface="Wingdings" panose="05000000000000000000" pitchFamily="2" charset="2"/>
              <a:buChar char="§"/>
            </a:pPr>
            <a:endParaRPr lang="de-DE" sz="1900" dirty="0">
              <a:solidFill>
                <a:srgbClr val="000000"/>
              </a:solidFill>
              <a:latin typeface="Arial" panose="020B0604020202020204" pitchFamily="34" charset="0"/>
              <a:cs typeface="Arial" panose="020B0604020202020204" pitchFamily="34" charset="0"/>
            </a:endParaRPr>
          </a:p>
          <a:p>
            <a:pPr lvl="1">
              <a:lnSpc>
                <a:spcPct val="170000"/>
              </a:lnSpc>
              <a:buFont typeface="Wingdings" panose="05000000000000000000" pitchFamily="2" charset="2"/>
              <a:buChar char="§"/>
            </a:pPr>
            <a:endParaRPr lang="de-DE" sz="2100" dirty="0">
              <a:solidFill>
                <a:srgbClr val="000000"/>
              </a:solidFill>
              <a:latin typeface="Arial" panose="020B0604020202020204" pitchFamily="34" charset="0"/>
              <a:cs typeface="Arial" panose="020B0604020202020204" pitchFamily="34" charset="0"/>
            </a:endParaRPr>
          </a:p>
          <a:p>
            <a:pPr lvl="1">
              <a:lnSpc>
                <a:spcPct val="170000"/>
              </a:lnSpc>
              <a:buFont typeface="Wingdings" panose="05000000000000000000" pitchFamily="2" charset="2"/>
              <a:buChar char="§"/>
            </a:pPr>
            <a:r>
              <a:rPr lang="de-DE" sz="6400" dirty="0">
                <a:solidFill>
                  <a:srgbClr val="000000"/>
                </a:solidFill>
                <a:latin typeface="Arial" panose="020B0604020202020204" pitchFamily="34" charset="0"/>
                <a:cs typeface="Arial" panose="020B0604020202020204" pitchFamily="34" charset="0"/>
              </a:rPr>
              <a:t>Detailplanung der </a:t>
            </a:r>
            <a:r>
              <a:rPr lang="de-DE" sz="6400" b="1" dirty="0">
                <a:solidFill>
                  <a:srgbClr val="000000"/>
                </a:solidFill>
                <a:latin typeface="Arial" panose="020B0604020202020204" pitchFamily="34" charset="0"/>
                <a:cs typeface="Arial" panose="020B0604020202020204" pitchFamily="34" charset="0"/>
              </a:rPr>
              <a:t>Erschließung</a:t>
            </a:r>
            <a:r>
              <a:rPr lang="de-DE" sz="6400" dirty="0">
                <a:solidFill>
                  <a:srgbClr val="000000"/>
                </a:solidFill>
                <a:latin typeface="Arial" panose="020B0604020202020204" pitchFamily="34" charset="0"/>
                <a:cs typeface="Arial" panose="020B0604020202020204" pitchFamily="34" charset="0"/>
              </a:rPr>
              <a:t> – Erschließungsplaner Fa. D Plan</a:t>
            </a:r>
          </a:p>
          <a:p>
            <a:pPr lvl="1">
              <a:lnSpc>
                <a:spcPct val="170000"/>
              </a:lnSpc>
              <a:buFont typeface="Wingdings" panose="05000000000000000000" pitchFamily="2" charset="2"/>
              <a:buChar char="§"/>
            </a:pPr>
            <a:r>
              <a:rPr lang="de-DE" sz="6400" b="1" dirty="0" err="1">
                <a:solidFill>
                  <a:srgbClr val="000000"/>
                </a:solidFill>
                <a:latin typeface="Arial" panose="020B0604020202020204" pitchFamily="34" charset="0"/>
                <a:cs typeface="Arial" panose="020B0604020202020204" pitchFamily="34" charset="0"/>
              </a:rPr>
              <a:t>Strassen</a:t>
            </a:r>
            <a:r>
              <a:rPr lang="de-DE" sz="6400" b="1" dirty="0">
                <a:solidFill>
                  <a:srgbClr val="000000"/>
                </a:solidFill>
                <a:latin typeface="Arial" panose="020B0604020202020204" pitchFamily="34" charset="0"/>
                <a:cs typeface="Arial" panose="020B0604020202020204" pitchFamily="34" charset="0"/>
              </a:rPr>
              <a:t> und Wege</a:t>
            </a:r>
            <a:r>
              <a:rPr lang="de-DE" sz="6400" dirty="0">
                <a:solidFill>
                  <a:srgbClr val="000000"/>
                </a:solidFill>
                <a:latin typeface="Arial" panose="020B0604020202020204" pitchFamily="34" charset="0"/>
                <a:cs typeface="Arial" panose="020B0604020202020204" pitchFamily="34" charset="0"/>
              </a:rPr>
              <a:t> als sogenannte </a:t>
            </a:r>
            <a:r>
              <a:rPr lang="de-DE" sz="6400" b="1" dirty="0" err="1">
                <a:solidFill>
                  <a:srgbClr val="000000"/>
                </a:solidFill>
                <a:latin typeface="Arial" panose="020B0604020202020204" pitchFamily="34" charset="0"/>
                <a:cs typeface="Arial" panose="020B0604020202020204" pitchFamily="34" charset="0"/>
              </a:rPr>
              <a:t>shared</a:t>
            </a:r>
            <a:r>
              <a:rPr lang="de-DE" sz="6400" b="1" dirty="0">
                <a:solidFill>
                  <a:srgbClr val="000000"/>
                </a:solidFill>
                <a:latin typeface="Arial" panose="020B0604020202020204" pitchFamily="34" charset="0"/>
                <a:cs typeface="Arial" panose="020B0604020202020204" pitchFamily="34" charset="0"/>
              </a:rPr>
              <a:t> </a:t>
            </a:r>
            <a:r>
              <a:rPr lang="de-DE" sz="6400" b="1" dirty="0" err="1">
                <a:solidFill>
                  <a:srgbClr val="000000"/>
                </a:solidFill>
                <a:latin typeface="Arial" panose="020B0604020202020204" pitchFamily="34" charset="0"/>
                <a:cs typeface="Arial" panose="020B0604020202020204" pitchFamily="34" charset="0"/>
              </a:rPr>
              <a:t>spaces</a:t>
            </a:r>
            <a:r>
              <a:rPr lang="de-DE" sz="6400" dirty="0">
                <a:solidFill>
                  <a:srgbClr val="000000"/>
                </a:solidFill>
                <a:latin typeface="Arial" panose="020B0604020202020204" pitchFamily="34" charset="0"/>
                <a:cs typeface="Arial" panose="020B0604020202020204" pitchFamily="34" charset="0"/>
              </a:rPr>
              <a:t> - eine Ebene, Pflaster, verkehrsberuhigte Zone, Möglichkeit von Nachbarschaftsfesten in den </a:t>
            </a:r>
            <a:r>
              <a:rPr lang="de-DE" sz="6400" dirty="0" err="1">
                <a:solidFill>
                  <a:srgbClr val="000000"/>
                </a:solidFill>
                <a:latin typeface="Arial" panose="020B0604020202020204" pitchFamily="34" charset="0"/>
                <a:cs typeface="Arial" panose="020B0604020202020204" pitchFamily="34" charset="0"/>
              </a:rPr>
              <a:t>shared</a:t>
            </a:r>
            <a:r>
              <a:rPr lang="de-DE" sz="6400" dirty="0">
                <a:solidFill>
                  <a:srgbClr val="000000"/>
                </a:solidFill>
                <a:latin typeface="Arial" panose="020B0604020202020204" pitchFamily="34" charset="0"/>
                <a:cs typeface="Arial" panose="020B0604020202020204" pitchFamily="34" charset="0"/>
              </a:rPr>
              <a:t> </a:t>
            </a:r>
            <a:r>
              <a:rPr lang="de-DE" sz="6400" dirty="0" err="1">
                <a:solidFill>
                  <a:srgbClr val="000000"/>
                </a:solidFill>
                <a:latin typeface="Arial" panose="020B0604020202020204" pitchFamily="34" charset="0"/>
                <a:cs typeface="Arial" panose="020B0604020202020204" pitchFamily="34" charset="0"/>
              </a:rPr>
              <a:t>spaces</a:t>
            </a:r>
            <a:r>
              <a:rPr lang="de-DE" sz="6400" dirty="0">
                <a:solidFill>
                  <a:srgbClr val="000000"/>
                </a:solidFill>
                <a:latin typeface="Arial" panose="020B0604020202020204" pitchFamily="34" charset="0"/>
                <a:cs typeface="Arial" panose="020B0604020202020204" pitchFamily="34" charset="0"/>
              </a:rPr>
              <a:t>. Einzelhandel Zentrum über zwei Wegeführungen erschlossen.</a:t>
            </a:r>
          </a:p>
          <a:p>
            <a:pPr lvl="1">
              <a:lnSpc>
                <a:spcPct val="170000"/>
              </a:lnSpc>
            </a:pPr>
            <a:r>
              <a:rPr lang="de-DE" sz="6400" b="1" dirty="0">
                <a:solidFill>
                  <a:srgbClr val="000000"/>
                </a:solidFill>
                <a:latin typeface="Arial" panose="020B0604020202020204" pitchFamily="34" charset="0"/>
                <a:cs typeface="Arial" panose="020B0604020202020204" pitchFamily="34" charset="0"/>
              </a:rPr>
              <a:t>Nachhaltige Energieversorgung – </a:t>
            </a:r>
            <a:r>
              <a:rPr lang="de-DE" sz="6400" dirty="0">
                <a:solidFill>
                  <a:srgbClr val="000000"/>
                </a:solidFill>
                <a:latin typeface="Arial" panose="020B0604020202020204" pitchFamily="34" charset="0"/>
                <a:cs typeface="Arial" panose="020B0604020202020204" pitchFamily="34" charset="0"/>
              </a:rPr>
              <a:t>Erstellung eines Konzeptes welches </a:t>
            </a:r>
            <a:r>
              <a:rPr lang="de-DE" sz="6400" dirty="0" err="1">
                <a:solidFill>
                  <a:srgbClr val="000000"/>
                </a:solidFill>
                <a:latin typeface="Arial" panose="020B0604020202020204" pitchFamily="34" charset="0"/>
                <a:cs typeface="Arial" panose="020B0604020202020204" pitchFamily="34" charset="0"/>
              </a:rPr>
              <a:t>klimaunschaedliche</a:t>
            </a:r>
            <a:r>
              <a:rPr lang="de-DE" sz="6400" dirty="0">
                <a:solidFill>
                  <a:srgbClr val="000000"/>
                </a:solidFill>
                <a:latin typeface="Arial" panose="020B0604020202020204" pitchFamily="34" charset="0"/>
                <a:cs typeface="Arial" panose="020B0604020202020204" pitchFamily="34" charset="0"/>
              </a:rPr>
              <a:t> Quellen favorisiert. Möglichst Minimierung fossiler Energieträger. Einsatz von Photovoltaik, Solarthermie, Wärmepumpen, Geothermie, etc. wird geprüft und in Abstimmung mit den Stadtwerken sowie der </a:t>
            </a:r>
            <a:r>
              <a:rPr lang="de-DE" sz="6400" b="1" dirty="0" err="1">
                <a:solidFill>
                  <a:srgbClr val="000000"/>
                </a:solidFill>
                <a:latin typeface="Arial" panose="020B0604020202020204" pitchFamily="34" charset="0"/>
                <a:cs typeface="Arial" panose="020B0604020202020204" pitchFamily="34" charset="0"/>
              </a:rPr>
              <a:t>Ventury</a:t>
            </a:r>
            <a:r>
              <a:rPr lang="de-DE" sz="6400" b="1" dirty="0">
                <a:solidFill>
                  <a:srgbClr val="000000"/>
                </a:solidFill>
                <a:latin typeface="Arial" panose="020B0604020202020204" pitchFamily="34" charset="0"/>
                <a:cs typeface="Arial" panose="020B0604020202020204" pitchFamily="34" charset="0"/>
              </a:rPr>
              <a:t> GmbH </a:t>
            </a:r>
            <a:r>
              <a:rPr lang="de-DE" sz="6400" dirty="0">
                <a:solidFill>
                  <a:srgbClr val="000000"/>
                </a:solidFill>
                <a:latin typeface="Arial" panose="020B0604020202020204" pitchFamily="34" charset="0"/>
                <a:cs typeface="Arial" panose="020B0604020202020204" pitchFamily="34" charset="0"/>
              </a:rPr>
              <a:t> ein entsprechendes Konzept entwickelt.</a:t>
            </a:r>
          </a:p>
          <a:p>
            <a:pPr lvl="1">
              <a:lnSpc>
                <a:spcPct val="170000"/>
              </a:lnSpc>
            </a:pPr>
            <a:r>
              <a:rPr lang="de-DE" sz="6400" b="1" dirty="0">
                <a:solidFill>
                  <a:srgbClr val="000000"/>
                </a:solidFill>
                <a:latin typeface="Arial" panose="020B0604020202020204" pitchFamily="34" charset="0"/>
                <a:cs typeface="Arial" panose="020B0604020202020204" pitchFamily="34" charset="0"/>
              </a:rPr>
              <a:t>Stellplätze</a:t>
            </a:r>
            <a:r>
              <a:rPr lang="de-DE" sz="6400" dirty="0">
                <a:solidFill>
                  <a:srgbClr val="000000"/>
                </a:solidFill>
                <a:latin typeface="Arial" panose="020B0604020202020204" pitchFamily="34" charset="0"/>
                <a:cs typeface="Arial" panose="020B0604020202020204" pitchFamily="34" charset="0"/>
              </a:rPr>
              <a:t> gemäß den Vorgaben der Stadt Frankenthal – Ladesäulen - </a:t>
            </a:r>
            <a:r>
              <a:rPr lang="de-DE" sz="6400" dirty="0" err="1">
                <a:solidFill>
                  <a:srgbClr val="000000"/>
                </a:solidFill>
                <a:latin typeface="Arial" panose="020B0604020202020204" pitchFamily="34" charset="0"/>
                <a:cs typeface="Arial" panose="020B0604020202020204" pitchFamily="34" charset="0"/>
              </a:rPr>
              <a:t>Mobilitaetskonzept</a:t>
            </a:r>
            <a:endParaRPr lang="de-DE" sz="6400" dirty="0">
              <a:solidFill>
                <a:srgbClr val="000000"/>
              </a:solidFill>
              <a:latin typeface="Arial" panose="020B0604020202020204" pitchFamily="34" charset="0"/>
              <a:cs typeface="Arial" panose="020B0604020202020204" pitchFamily="34" charset="0"/>
            </a:endParaRPr>
          </a:p>
          <a:p>
            <a:pPr lvl="1">
              <a:lnSpc>
                <a:spcPct val="170000"/>
              </a:lnSpc>
            </a:pPr>
            <a:r>
              <a:rPr lang="de-DE" sz="6400" b="1" dirty="0">
                <a:solidFill>
                  <a:srgbClr val="000000"/>
                </a:solidFill>
                <a:latin typeface="Arial" panose="020B0604020202020204" pitchFamily="34" charset="0"/>
                <a:cs typeface="Arial" panose="020B0604020202020204" pitchFamily="34" charset="0"/>
              </a:rPr>
              <a:t>Lärmschutz</a:t>
            </a:r>
            <a:r>
              <a:rPr lang="de-DE" sz="6400" dirty="0">
                <a:solidFill>
                  <a:srgbClr val="000000"/>
                </a:solidFill>
                <a:latin typeface="Arial" panose="020B0604020202020204" pitchFamily="34" charset="0"/>
                <a:cs typeface="Arial" panose="020B0604020202020204" pitchFamily="34" charset="0"/>
              </a:rPr>
              <a:t> – Lärmschutzwand und ggf. Kombination mit begrünten Lärmschutzwall gemäß zu erstellender Gutachten</a:t>
            </a:r>
          </a:p>
          <a:p>
            <a:pPr marL="457200" lvl="1" indent="0">
              <a:buNone/>
            </a:pPr>
            <a:endParaRPr lang="de-DE" sz="4300" dirty="0">
              <a:solidFill>
                <a:srgbClr val="000000"/>
              </a:solidFill>
              <a:latin typeface="Arial" panose="020B0604020202020204" pitchFamily="34" charset="0"/>
              <a:cs typeface="Arial" panose="020B0604020202020204" pitchFamily="34" charset="0"/>
            </a:endParaRPr>
          </a:p>
        </p:txBody>
      </p:sp>
      <p:pic>
        <p:nvPicPr>
          <p:cNvPr id="4" name="Grafik 3">
            <a:extLst>
              <a:ext uri="{FF2B5EF4-FFF2-40B4-BE49-F238E27FC236}">
                <a16:creationId xmlns:a16="http://schemas.microsoft.com/office/drawing/2014/main" id="{BA13638D-5C88-4126-9231-759432032E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7489" y="248300"/>
            <a:ext cx="978037" cy="1331263"/>
          </a:xfrm>
          <a:prstGeom prst="rect">
            <a:avLst/>
          </a:prstGeom>
        </p:spPr>
      </p:pic>
    </p:spTree>
    <p:extLst>
      <p:ext uri="{BB962C8B-B14F-4D97-AF65-F5344CB8AC3E}">
        <p14:creationId xmlns:p14="http://schemas.microsoft.com/office/powerpoint/2010/main" val="330464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FD68DA-43BA-4508-8DE2-BA9BB7B2FA5B}"/>
              </a:ext>
            </a:extLst>
          </p:cNvPr>
          <p:cNvSpPr>
            <a:spLocks noGrp="1"/>
          </p:cNvSpPr>
          <p:nvPr>
            <p:ph type="ctrTitle" idx="4294967295"/>
          </p:nvPr>
        </p:nvSpPr>
        <p:spPr>
          <a:xfrm>
            <a:off x="993100" y="1264605"/>
            <a:ext cx="11425237" cy="383126"/>
          </a:xfrm>
        </p:spPr>
        <p:txBody>
          <a:bodyPr rtlCol="0">
            <a:normAutofit/>
          </a:bodyPr>
          <a:lstStyle/>
          <a:p>
            <a:pPr rtl="0"/>
            <a:r>
              <a:rPr lang="de" sz="2000" b="1" dirty="0">
                <a:latin typeface="Arial" panose="020B0604020202020204" pitchFamily="34" charset="0"/>
                <a:cs typeface="Arial" panose="020B0604020202020204" pitchFamily="34" charset="0"/>
              </a:rPr>
              <a:t> P</a:t>
            </a:r>
            <a:r>
              <a:rPr lang="de-DE" sz="2000" b="1" dirty="0">
                <a:latin typeface="Arial" panose="020B0604020202020204" pitchFamily="34" charset="0"/>
                <a:cs typeface="Arial" panose="020B0604020202020204" pitchFamily="34" charset="0"/>
              </a:rPr>
              <a:t>l</a:t>
            </a:r>
            <a:r>
              <a:rPr lang="de" sz="2000" b="1" dirty="0">
                <a:latin typeface="Arial" panose="020B0604020202020204" pitchFamily="34" charset="0"/>
                <a:cs typeface="Arial" panose="020B0604020202020204" pitchFamily="34" charset="0"/>
              </a:rPr>
              <a:t>anungsschritte im Detail</a:t>
            </a:r>
          </a:p>
        </p:txBody>
      </p:sp>
      <p:sp>
        <p:nvSpPr>
          <p:cNvPr id="3" name="Untertitel 2">
            <a:extLst>
              <a:ext uri="{FF2B5EF4-FFF2-40B4-BE49-F238E27FC236}">
                <a16:creationId xmlns:a16="http://schemas.microsoft.com/office/drawing/2014/main" id="{A8E9CFF2-3777-4FF4-A759-8491175B0B7C}"/>
              </a:ext>
            </a:extLst>
          </p:cNvPr>
          <p:cNvSpPr>
            <a:spLocks noGrp="1"/>
          </p:cNvSpPr>
          <p:nvPr>
            <p:ph type="subTitle" idx="4294967295"/>
          </p:nvPr>
        </p:nvSpPr>
        <p:spPr>
          <a:xfrm>
            <a:off x="606175" y="1647731"/>
            <a:ext cx="9860231" cy="4637924"/>
          </a:xfrm>
        </p:spPr>
        <p:txBody>
          <a:bodyPr rtlCol="0">
            <a:normAutofit/>
          </a:bodyPr>
          <a:lstStyle/>
          <a:p>
            <a:pPr marL="457200" lvl="1" indent="0">
              <a:lnSpc>
                <a:spcPct val="170000"/>
              </a:lnSpc>
              <a:buNone/>
            </a:pPr>
            <a:endParaRPr lang="de-DE" sz="2100" dirty="0">
              <a:solidFill>
                <a:srgbClr val="000000"/>
              </a:solidFill>
              <a:latin typeface="Arial" panose="020B0604020202020204" pitchFamily="34" charset="0"/>
              <a:cs typeface="Arial" panose="020B0604020202020204" pitchFamily="34" charset="0"/>
            </a:endParaRPr>
          </a:p>
          <a:p>
            <a:pPr lvl="1">
              <a:lnSpc>
                <a:spcPct val="170000"/>
              </a:lnSpc>
              <a:buFont typeface="Wingdings" panose="05000000000000000000" pitchFamily="2" charset="2"/>
              <a:buChar char="§"/>
            </a:pPr>
            <a:r>
              <a:rPr lang="de-DE" sz="1600" dirty="0">
                <a:solidFill>
                  <a:srgbClr val="000000"/>
                </a:solidFill>
                <a:latin typeface="Arial" panose="020B0604020202020204" pitchFamily="34" charset="0"/>
                <a:cs typeface="Arial" panose="020B0604020202020204" pitchFamily="34" charset="0"/>
              </a:rPr>
              <a:t>Bildung eines </a:t>
            </a:r>
            <a:r>
              <a:rPr lang="de-DE" sz="1600" b="1" dirty="0">
                <a:solidFill>
                  <a:srgbClr val="000000"/>
                </a:solidFill>
                <a:latin typeface="Arial" panose="020B0604020202020204" pitchFamily="34" charset="0"/>
                <a:cs typeface="Arial" panose="020B0604020202020204" pitchFamily="34" charset="0"/>
              </a:rPr>
              <a:t>Quartiersplatz / Anger </a:t>
            </a:r>
            <a:r>
              <a:rPr lang="de-DE" sz="1600" dirty="0">
                <a:solidFill>
                  <a:srgbClr val="000000"/>
                </a:solidFill>
                <a:latin typeface="Arial" panose="020B0604020202020204" pitchFamily="34" charset="0"/>
                <a:cs typeface="Arial" panose="020B0604020202020204" pitchFamily="34" charset="0"/>
              </a:rPr>
              <a:t>ggf. in Ergänzung mit </a:t>
            </a:r>
            <a:r>
              <a:rPr lang="de-DE" sz="1600" b="1" dirty="0">
                <a:solidFill>
                  <a:srgbClr val="000000"/>
                </a:solidFill>
                <a:latin typeface="Arial" panose="020B0604020202020204" pitchFamily="34" charset="0"/>
                <a:cs typeface="Arial" panose="020B0604020202020204" pitchFamily="34" charset="0"/>
              </a:rPr>
              <a:t>urban </a:t>
            </a:r>
            <a:r>
              <a:rPr lang="de-DE" sz="1600" b="1" dirty="0" err="1">
                <a:solidFill>
                  <a:srgbClr val="000000"/>
                </a:solidFill>
                <a:latin typeface="Arial" panose="020B0604020202020204" pitchFamily="34" charset="0"/>
                <a:cs typeface="Arial" panose="020B0604020202020204" pitchFamily="34" charset="0"/>
              </a:rPr>
              <a:t>gardening</a:t>
            </a:r>
            <a:endParaRPr lang="de-DE" sz="1600" b="1" dirty="0">
              <a:solidFill>
                <a:srgbClr val="000000"/>
              </a:solidFill>
              <a:latin typeface="Arial" panose="020B0604020202020204" pitchFamily="34" charset="0"/>
              <a:cs typeface="Arial" panose="020B0604020202020204" pitchFamily="34" charset="0"/>
            </a:endParaRPr>
          </a:p>
          <a:p>
            <a:pPr lvl="1">
              <a:lnSpc>
                <a:spcPct val="170000"/>
              </a:lnSpc>
              <a:buFont typeface="Wingdings" panose="05000000000000000000" pitchFamily="2" charset="2"/>
              <a:buChar char="§"/>
            </a:pPr>
            <a:r>
              <a:rPr lang="de-DE" sz="1600" b="1" dirty="0">
                <a:solidFill>
                  <a:srgbClr val="000000"/>
                </a:solidFill>
                <a:latin typeface="Arial" panose="020B0604020202020204" pitchFamily="34" charset="0"/>
                <a:cs typeface="Arial" panose="020B0604020202020204" pitchFamily="34" charset="0"/>
              </a:rPr>
              <a:t>Kindertagesstätte </a:t>
            </a:r>
            <a:r>
              <a:rPr lang="de-DE" sz="1600" dirty="0">
                <a:solidFill>
                  <a:srgbClr val="000000"/>
                </a:solidFill>
                <a:latin typeface="Arial" panose="020B0604020202020204" pitchFamily="34" charset="0"/>
                <a:cs typeface="Arial" panose="020B0604020202020204" pitchFamily="34" charset="0"/>
              </a:rPr>
              <a:t>gemäß Bedarfsschlüssel der Stadt Frankenthal</a:t>
            </a:r>
          </a:p>
          <a:p>
            <a:pPr lvl="1">
              <a:lnSpc>
                <a:spcPct val="170000"/>
              </a:lnSpc>
              <a:buFont typeface="Wingdings" panose="05000000000000000000" pitchFamily="2" charset="2"/>
              <a:buChar char="§"/>
            </a:pPr>
            <a:r>
              <a:rPr lang="de-DE" sz="1600" b="1" dirty="0">
                <a:solidFill>
                  <a:srgbClr val="000000"/>
                </a:solidFill>
                <a:latin typeface="Arial" panose="020B0604020202020204" pitchFamily="34" charset="0"/>
                <a:cs typeface="Arial" panose="020B0604020202020204" pitchFamily="34" charset="0"/>
              </a:rPr>
              <a:t>Vielfältiges Angebot - </a:t>
            </a:r>
            <a:r>
              <a:rPr lang="de-DE" sz="1600" dirty="0">
                <a:solidFill>
                  <a:srgbClr val="000000"/>
                </a:solidFill>
                <a:latin typeface="Arial" panose="020B0604020202020204" pitchFamily="34" charset="0"/>
                <a:cs typeface="Arial" panose="020B0604020202020204" pitchFamily="34" charset="0"/>
              </a:rPr>
              <a:t>Entwicklung einer Vielzahl von Haustypen mit unterschiedlichen Hausbreiten und unterschiedlichen Dachformen, tragen zu einen abwechslungsreichen städtebaulichen Bild bei. Häuser für „Einsteiger und Schwellenhaushalte, junge Familien genauso wie Häuser für größere Familien. </a:t>
            </a:r>
          </a:p>
          <a:p>
            <a:pPr marL="457200" lvl="1" indent="0">
              <a:lnSpc>
                <a:spcPct val="170000"/>
              </a:lnSpc>
              <a:buNone/>
            </a:pPr>
            <a:endParaRPr lang="de-DE" sz="1600" dirty="0">
              <a:solidFill>
                <a:srgbClr val="000000"/>
              </a:solidFill>
              <a:latin typeface="Arial" panose="020B0604020202020204" pitchFamily="34" charset="0"/>
              <a:cs typeface="Arial" panose="020B0604020202020204" pitchFamily="34" charset="0"/>
            </a:endParaRPr>
          </a:p>
          <a:p>
            <a:pPr lvl="1">
              <a:lnSpc>
                <a:spcPct val="170000"/>
              </a:lnSpc>
              <a:buFont typeface="Wingdings" panose="05000000000000000000" pitchFamily="2" charset="2"/>
              <a:buChar char="§"/>
            </a:pPr>
            <a:endParaRPr lang="de-DE" sz="1600" dirty="0">
              <a:solidFill>
                <a:srgbClr val="000000"/>
              </a:solidFill>
              <a:latin typeface="Arial" panose="020B0604020202020204" pitchFamily="34" charset="0"/>
              <a:cs typeface="Arial" panose="020B0604020202020204" pitchFamily="34" charset="0"/>
            </a:endParaRPr>
          </a:p>
        </p:txBody>
      </p:sp>
      <p:pic>
        <p:nvPicPr>
          <p:cNvPr id="4" name="Grafik 3">
            <a:extLst>
              <a:ext uri="{FF2B5EF4-FFF2-40B4-BE49-F238E27FC236}">
                <a16:creationId xmlns:a16="http://schemas.microsoft.com/office/drawing/2014/main" id="{BA13638D-5C88-4126-9231-759432032E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7489" y="248300"/>
            <a:ext cx="978037" cy="1331263"/>
          </a:xfrm>
          <a:prstGeom prst="rect">
            <a:avLst/>
          </a:prstGeom>
        </p:spPr>
      </p:pic>
    </p:spTree>
    <p:extLst>
      <p:ext uri="{BB962C8B-B14F-4D97-AF65-F5344CB8AC3E}">
        <p14:creationId xmlns:p14="http://schemas.microsoft.com/office/powerpoint/2010/main" val="194122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FD68DA-43BA-4508-8DE2-BA9BB7B2FA5B}"/>
              </a:ext>
            </a:extLst>
          </p:cNvPr>
          <p:cNvSpPr>
            <a:spLocks noGrp="1"/>
          </p:cNvSpPr>
          <p:nvPr>
            <p:ph type="ctrTitle" idx="4294967295"/>
          </p:nvPr>
        </p:nvSpPr>
        <p:spPr>
          <a:xfrm>
            <a:off x="993100" y="1264605"/>
            <a:ext cx="11425237" cy="383126"/>
          </a:xfrm>
        </p:spPr>
        <p:txBody>
          <a:bodyPr rtlCol="0">
            <a:normAutofit/>
          </a:bodyPr>
          <a:lstStyle/>
          <a:p>
            <a:pPr rtl="0"/>
            <a:r>
              <a:rPr lang="de" sz="2000" b="1" dirty="0">
                <a:latin typeface="Arial" panose="020B0604020202020204" pitchFamily="34" charset="0"/>
                <a:cs typeface="Arial" panose="020B0604020202020204" pitchFamily="34" charset="0"/>
              </a:rPr>
              <a:t>Durchführung </a:t>
            </a:r>
          </a:p>
        </p:txBody>
      </p:sp>
      <p:sp>
        <p:nvSpPr>
          <p:cNvPr id="3" name="Untertitel 2">
            <a:extLst>
              <a:ext uri="{FF2B5EF4-FFF2-40B4-BE49-F238E27FC236}">
                <a16:creationId xmlns:a16="http://schemas.microsoft.com/office/drawing/2014/main" id="{A8E9CFF2-3777-4FF4-A759-8491175B0B7C}"/>
              </a:ext>
            </a:extLst>
          </p:cNvPr>
          <p:cNvSpPr>
            <a:spLocks noGrp="1"/>
          </p:cNvSpPr>
          <p:nvPr>
            <p:ph type="subTitle" idx="4294967295"/>
          </p:nvPr>
        </p:nvSpPr>
        <p:spPr>
          <a:xfrm>
            <a:off x="609955" y="1579563"/>
            <a:ext cx="10077534" cy="4668746"/>
          </a:xfrm>
        </p:spPr>
        <p:txBody>
          <a:bodyPr rtlCol="0">
            <a:normAutofit/>
          </a:bodyPr>
          <a:lstStyle/>
          <a:p>
            <a:pPr lvl="1">
              <a:buFont typeface="Wingdings" panose="05000000000000000000" pitchFamily="2" charset="2"/>
              <a:buChar char="§"/>
            </a:pPr>
            <a:endParaRPr lang="de-DE" sz="1900" dirty="0">
              <a:solidFill>
                <a:srgbClr val="000000"/>
              </a:solidFill>
              <a:latin typeface="Arial" panose="020B0604020202020204" pitchFamily="34" charset="0"/>
              <a:cs typeface="Arial" panose="020B0604020202020204" pitchFamily="34" charset="0"/>
            </a:endParaRPr>
          </a:p>
          <a:p>
            <a:pPr lvl="1">
              <a:buFont typeface="Wingdings" panose="05000000000000000000" pitchFamily="2" charset="2"/>
              <a:buChar char="§"/>
            </a:pPr>
            <a:endParaRPr lang="de-DE" sz="2000" dirty="0">
              <a:solidFill>
                <a:srgbClr val="000000"/>
              </a:solidFill>
              <a:latin typeface="Arial" panose="020B0604020202020204" pitchFamily="34" charset="0"/>
              <a:cs typeface="Arial" panose="020B0604020202020204" pitchFamily="34" charset="0"/>
            </a:endParaRPr>
          </a:p>
          <a:p>
            <a:pPr lvl="1">
              <a:lnSpc>
                <a:spcPct val="150000"/>
              </a:lnSpc>
              <a:buFont typeface="Wingdings" panose="05000000000000000000" pitchFamily="2" charset="2"/>
              <a:buChar char="§"/>
            </a:pPr>
            <a:r>
              <a:rPr lang="de-DE" sz="1600" dirty="0">
                <a:solidFill>
                  <a:srgbClr val="000000"/>
                </a:solidFill>
                <a:latin typeface="Arial" panose="020B0604020202020204" pitchFamily="34" charset="0"/>
                <a:cs typeface="Arial" panose="020B0604020202020204" pitchFamily="34" charset="0"/>
              </a:rPr>
              <a:t>Die Durchführung der Maßnahme erfolgt überwiegend in Einzelvergabe</a:t>
            </a:r>
          </a:p>
          <a:p>
            <a:pPr lvl="1">
              <a:lnSpc>
                <a:spcPct val="150000"/>
              </a:lnSpc>
              <a:buFont typeface="Wingdings" panose="05000000000000000000" pitchFamily="2" charset="2"/>
              <a:buChar char="§"/>
            </a:pPr>
            <a:r>
              <a:rPr lang="de-DE" sz="1600" dirty="0">
                <a:solidFill>
                  <a:srgbClr val="000000"/>
                </a:solidFill>
                <a:latin typeface="Arial" panose="020B0604020202020204" pitchFamily="34" charset="0"/>
                <a:cs typeface="Arial" panose="020B0604020202020204" pitchFamily="34" charset="0"/>
              </a:rPr>
              <a:t>In der Praxis hat es sich als vorteilhaft erwiesen Unternehmen aus der Region für die einzelnen Gewerke zu beauftragen.</a:t>
            </a:r>
          </a:p>
          <a:p>
            <a:pPr lvl="1">
              <a:lnSpc>
                <a:spcPct val="150000"/>
              </a:lnSpc>
              <a:buFont typeface="Wingdings" panose="05000000000000000000" pitchFamily="2" charset="2"/>
              <a:buChar char="§"/>
            </a:pPr>
            <a:r>
              <a:rPr lang="de-DE" sz="1600" dirty="0">
                <a:solidFill>
                  <a:srgbClr val="000000"/>
                </a:solidFill>
                <a:latin typeface="Arial" panose="020B0604020202020204" pitchFamily="34" charset="0"/>
                <a:cs typeface="Arial" panose="020B0604020202020204" pitchFamily="34" charset="0"/>
              </a:rPr>
              <a:t>Abschnittsweise Realisierung in 3 – 4 Abschnitten.</a:t>
            </a:r>
          </a:p>
          <a:p>
            <a:pPr lvl="1">
              <a:lnSpc>
                <a:spcPct val="150000"/>
              </a:lnSpc>
              <a:buFont typeface="Wingdings" panose="05000000000000000000" pitchFamily="2" charset="2"/>
              <a:buChar char="§"/>
            </a:pPr>
            <a:r>
              <a:rPr lang="de-DE" sz="1600" dirty="0">
                <a:solidFill>
                  <a:srgbClr val="000000"/>
                </a:solidFill>
                <a:latin typeface="Arial" panose="020B0604020202020204" pitchFamily="34" charset="0"/>
                <a:cs typeface="Arial" panose="020B0604020202020204" pitchFamily="34" charset="0"/>
              </a:rPr>
              <a:t>Baubeginn 2023 	Erschließung und 1. Abschnitt</a:t>
            </a:r>
          </a:p>
          <a:p>
            <a:pPr lvl="1">
              <a:lnSpc>
                <a:spcPct val="150000"/>
              </a:lnSpc>
              <a:buFont typeface="Wingdings" panose="05000000000000000000" pitchFamily="2" charset="2"/>
              <a:buChar char="§"/>
            </a:pPr>
            <a:r>
              <a:rPr lang="de-DE" sz="1600" dirty="0">
                <a:solidFill>
                  <a:srgbClr val="000000"/>
                </a:solidFill>
                <a:latin typeface="Arial" panose="020B0604020202020204" pitchFamily="34" charset="0"/>
                <a:cs typeface="Arial" panose="020B0604020202020204" pitchFamily="34" charset="0"/>
              </a:rPr>
              <a:t>Baubeginn 2024	2. Abschnitt</a:t>
            </a:r>
          </a:p>
          <a:p>
            <a:pPr lvl="1">
              <a:lnSpc>
                <a:spcPct val="150000"/>
              </a:lnSpc>
              <a:buFont typeface="Wingdings" panose="05000000000000000000" pitchFamily="2" charset="2"/>
              <a:buChar char="§"/>
            </a:pPr>
            <a:r>
              <a:rPr lang="de-DE" sz="1600" dirty="0">
                <a:solidFill>
                  <a:srgbClr val="000000"/>
                </a:solidFill>
                <a:latin typeface="Arial" panose="020B0604020202020204" pitchFamily="34" charset="0"/>
                <a:cs typeface="Arial" panose="020B0604020202020204" pitchFamily="34" charset="0"/>
              </a:rPr>
              <a:t>Baubeginn 2025 	3. und 4. Abschnitt</a:t>
            </a:r>
          </a:p>
          <a:p>
            <a:pPr lvl="1">
              <a:lnSpc>
                <a:spcPct val="150000"/>
              </a:lnSpc>
              <a:buFont typeface="Wingdings" panose="05000000000000000000" pitchFamily="2" charset="2"/>
              <a:buChar char="§"/>
            </a:pPr>
            <a:r>
              <a:rPr lang="de-DE" sz="1600" dirty="0">
                <a:solidFill>
                  <a:srgbClr val="000000"/>
                </a:solidFill>
                <a:latin typeface="Arial" panose="020B0604020202020204" pitchFamily="34" charset="0"/>
                <a:cs typeface="Arial" panose="020B0604020202020204" pitchFamily="34" charset="0"/>
              </a:rPr>
              <a:t>Gesamtfertigstellung	2027</a:t>
            </a:r>
          </a:p>
          <a:p>
            <a:pPr lvl="1">
              <a:lnSpc>
                <a:spcPct val="150000"/>
              </a:lnSpc>
              <a:buFont typeface="Wingdings" panose="05000000000000000000" pitchFamily="2" charset="2"/>
              <a:buChar char="§"/>
            </a:pPr>
            <a:endParaRPr lang="de-DE" sz="1600" dirty="0">
              <a:solidFill>
                <a:srgbClr val="000000"/>
              </a:solidFill>
              <a:latin typeface="Arial" panose="020B0604020202020204" pitchFamily="34" charset="0"/>
              <a:cs typeface="Arial" panose="020B0604020202020204" pitchFamily="34" charset="0"/>
            </a:endParaRPr>
          </a:p>
          <a:p>
            <a:pPr lvl="1">
              <a:lnSpc>
                <a:spcPct val="150000"/>
              </a:lnSpc>
              <a:buFont typeface="Wingdings" panose="05000000000000000000" pitchFamily="2" charset="2"/>
              <a:buChar char="§"/>
            </a:pPr>
            <a:endParaRPr lang="de-DE" sz="1600" dirty="0">
              <a:solidFill>
                <a:srgbClr val="000000"/>
              </a:solidFill>
              <a:latin typeface="Arial" panose="020B0604020202020204" pitchFamily="34" charset="0"/>
              <a:cs typeface="Arial" panose="020B0604020202020204" pitchFamily="34" charset="0"/>
            </a:endParaRPr>
          </a:p>
          <a:p>
            <a:pPr lvl="1">
              <a:lnSpc>
                <a:spcPct val="150000"/>
              </a:lnSpc>
              <a:buFont typeface="Wingdings" panose="05000000000000000000" pitchFamily="2" charset="2"/>
              <a:buChar char="§"/>
            </a:pPr>
            <a:endParaRPr lang="de-DE" sz="1600" dirty="0">
              <a:solidFill>
                <a:srgbClr val="000000"/>
              </a:solidFill>
              <a:latin typeface="Arial" panose="020B0604020202020204" pitchFamily="34" charset="0"/>
              <a:cs typeface="Arial" panose="020B0604020202020204" pitchFamily="34" charset="0"/>
            </a:endParaRPr>
          </a:p>
        </p:txBody>
      </p:sp>
      <p:pic>
        <p:nvPicPr>
          <p:cNvPr id="4" name="Grafik 3">
            <a:extLst>
              <a:ext uri="{FF2B5EF4-FFF2-40B4-BE49-F238E27FC236}">
                <a16:creationId xmlns:a16="http://schemas.microsoft.com/office/drawing/2014/main" id="{BA13638D-5C88-4126-9231-759432032E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7489" y="248300"/>
            <a:ext cx="978037" cy="1331263"/>
          </a:xfrm>
          <a:prstGeom prst="rect">
            <a:avLst/>
          </a:prstGeom>
        </p:spPr>
      </p:pic>
    </p:spTree>
    <p:extLst>
      <p:ext uri="{BB962C8B-B14F-4D97-AF65-F5344CB8AC3E}">
        <p14:creationId xmlns:p14="http://schemas.microsoft.com/office/powerpoint/2010/main" val="287778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FD68DA-43BA-4508-8DE2-BA9BB7B2FA5B}"/>
              </a:ext>
            </a:extLst>
          </p:cNvPr>
          <p:cNvSpPr>
            <a:spLocks noGrp="1"/>
          </p:cNvSpPr>
          <p:nvPr>
            <p:ph type="ctrTitle" idx="4294967295"/>
          </p:nvPr>
        </p:nvSpPr>
        <p:spPr>
          <a:xfrm>
            <a:off x="793926" y="402149"/>
            <a:ext cx="11398074" cy="820738"/>
          </a:xfrm>
        </p:spPr>
        <p:txBody>
          <a:bodyPr rtlCol="0">
            <a:normAutofit/>
          </a:bodyPr>
          <a:lstStyle/>
          <a:p>
            <a:pPr rtl="0"/>
            <a:r>
              <a:rPr lang="de" sz="2000" b="1" dirty="0">
                <a:latin typeface="Arial" panose="020B0604020202020204" pitchFamily="34" charset="0"/>
                <a:cs typeface="Arial" panose="020B0604020202020204" pitchFamily="34" charset="0"/>
              </a:rPr>
              <a:t>GSP Städtebau </a:t>
            </a:r>
          </a:p>
        </p:txBody>
      </p:sp>
      <p:sp>
        <p:nvSpPr>
          <p:cNvPr id="3" name="Untertitel 2">
            <a:extLst>
              <a:ext uri="{FF2B5EF4-FFF2-40B4-BE49-F238E27FC236}">
                <a16:creationId xmlns:a16="http://schemas.microsoft.com/office/drawing/2014/main" id="{A8E9CFF2-3777-4FF4-A759-8491175B0B7C}"/>
              </a:ext>
            </a:extLst>
          </p:cNvPr>
          <p:cNvSpPr>
            <a:spLocks noGrp="1"/>
          </p:cNvSpPr>
          <p:nvPr>
            <p:ph type="subTitle" idx="4294967295"/>
          </p:nvPr>
        </p:nvSpPr>
        <p:spPr>
          <a:xfrm>
            <a:off x="267452" y="1600110"/>
            <a:ext cx="11398074" cy="4479533"/>
          </a:xfrm>
        </p:spPr>
        <p:txBody>
          <a:bodyPr rtlCol="0">
            <a:normAutofit fontScale="25000" lnSpcReduction="20000"/>
          </a:bodyPr>
          <a:lstStyle/>
          <a:p>
            <a:pPr marL="457200" lvl="1" indent="0" algn="just">
              <a:lnSpc>
                <a:spcPct val="170000"/>
              </a:lnSpc>
              <a:buNone/>
            </a:pPr>
            <a:r>
              <a:rPr lang="de-DE" sz="6400" dirty="0">
                <a:latin typeface="Arial" panose="020B0604020202020204" pitchFamily="34" charset="0"/>
                <a:cs typeface="Arial" panose="020B0604020202020204" pitchFamily="34" charset="0"/>
              </a:rPr>
              <a:t>Die </a:t>
            </a:r>
            <a:r>
              <a:rPr lang="de-DE" sz="6400" dirty="0" err="1">
                <a:latin typeface="Arial" panose="020B0604020202020204" pitchFamily="34" charset="0"/>
                <a:cs typeface="Arial" panose="020B0604020202020204" pitchFamily="34" charset="0"/>
              </a:rPr>
              <a:t>gsp</a:t>
            </a:r>
            <a:r>
              <a:rPr lang="de-DE" sz="6400" dirty="0">
                <a:latin typeface="Arial" panose="020B0604020202020204" pitchFamily="34" charset="0"/>
                <a:cs typeface="Arial" panose="020B0604020202020204" pitchFamily="34" charset="0"/>
              </a:rPr>
              <a:t> Städtebau prägt seit 1992 das Gesicht der Bundeshauptstadt Berlin wie auch seit 2013 das Stadtbild in Frankfurt am Main.</a:t>
            </a:r>
          </a:p>
          <a:p>
            <a:pPr marL="457200" lvl="1" indent="0" algn="just">
              <a:lnSpc>
                <a:spcPct val="170000"/>
              </a:lnSpc>
              <a:buNone/>
            </a:pPr>
            <a:r>
              <a:rPr lang="de-DE" sz="6400" dirty="0">
                <a:latin typeface="Arial" panose="020B0604020202020204" pitchFamily="34" charset="0"/>
                <a:cs typeface="Arial" panose="020B0604020202020204" pitchFamily="34" charset="0"/>
              </a:rPr>
              <a:t>Der Gesellschafter der GSP ist ein Family Office mit Sitz im schwäbischen Backnang, mit Herrn  Marcus Püttmer als alleinigen Gesellschafter.</a:t>
            </a:r>
          </a:p>
          <a:p>
            <a:pPr marL="457200" lvl="1" indent="0" algn="just">
              <a:lnSpc>
                <a:spcPct val="170000"/>
              </a:lnSpc>
              <a:buNone/>
            </a:pPr>
            <a:r>
              <a:rPr lang="de-DE" sz="6400" dirty="0">
                <a:latin typeface="Arial" panose="020B0604020202020204" pitchFamily="34" charset="0"/>
                <a:cs typeface="Arial" panose="020B0604020202020204" pitchFamily="34" charset="0"/>
              </a:rPr>
              <a:t>Aktuell entwickelt die </a:t>
            </a:r>
            <a:r>
              <a:rPr lang="de-DE" sz="6400" dirty="0" err="1">
                <a:latin typeface="Arial" panose="020B0604020202020204" pitchFamily="34" charset="0"/>
                <a:cs typeface="Arial" panose="020B0604020202020204" pitchFamily="34" charset="0"/>
              </a:rPr>
              <a:t>gsp</a:t>
            </a:r>
            <a:r>
              <a:rPr lang="de-DE" sz="6400" dirty="0">
                <a:latin typeface="Arial" panose="020B0604020202020204" pitchFamily="34" charset="0"/>
                <a:cs typeface="Arial" panose="020B0604020202020204" pitchFamily="34" charset="0"/>
              </a:rPr>
              <a:t> u.a. ein städtebauliches Quartier im Norden von Frankfurt am Main gemeinsam mit der städtischen Wohnungsbaugesellschaft ABG. Es werden mehr als 1.000 Wohnungen nebst Infrastruktur – Schule – KITA – Einzelhandel – Gewerbe entwickelt.</a:t>
            </a:r>
          </a:p>
          <a:p>
            <a:pPr marL="457200" lvl="1" indent="0" algn="just">
              <a:lnSpc>
                <a:spcPct val="170000"/>
              </a:lnSpc>
              <a:buNone/>
            </a:pPr>
            <a:r>
              <a:rPr lang="de-DE" sz="6400" dirty="0">
                <a:latin typeface="Arial" panose="020B0604020202020204" pitchFamily="34" charset="0"/>
                <a:cs typeface="Arial" panose="020B0604020202020204" pitchFamily="34" charset="0"/>
              </a:rPr>
              <a:t>Die </a:t>
            </a:r>
            <a:r>
              <a:rPr lang="de-DE" sz="6400" dirty="0" err="1">
                <a:latin typeface="Arial" panose="020B0604020202020204" pitchFamily="34" charset="0"/>
                <a:cs typeface="Arial" panose="020B0604020202020204" pitchFamily="34" charset="0"/>
              </a:rPr>
              <a:t>gsp</a:t>
            </a:r>
            <a:r>
              <a:rPr lang="de-DE" sz="6400" dirty="0">
                <a:latin typeface="Arial" panose="020B0604020202020204" pitchFamily="34" charset="0"/>
                <a:cs typeface="Arial" panose="020B0604020202020204" pitchFamily="34" charset="0"/>
              </a:rPr>
              <a:t> hat sich Ende 2021 ebenso deutlich zum Rhein Neckar Raum und zu Frankenthal bekannt und ist bereit das Vorhaben </a:t>
            </a:r>
            <a:r>
              <a:rPr lang="de-DE" sz="6400" dirty="0" err="1">
                <a:latin typeface="Arial" panose="020B0604020202020204" pitchFamily="34" charset="0"/>
                <a:cs typeface="Arial" panose="020B0604020202020204" pitchFamily="34" charset="0"/>
              </a:rPr>
              <a:t>Studernheim</a:t>
            </a:r>
            <a:r>
              <a:rPr lang="de-DE" sz="6400" dirty="0">
                <a:latin typeface="Arial" panose="020B0604020202020204" pitchFamily="34" charset="0"/>
                <a:cs typeface="Arial" panose="020B0604020202020204" pitchFamily="34" charset="0"/>
              </a:rPr>
              <a:t> mit entsprechenden Ressourcen und </a:t>
            </a:r>
            <a:r>
              <a:rPr lang="de-DE" sz="6400" dirty="0" err="1">
                <a:latin typeface="Arial" panose="020B0604020202020204" pitchFamily="34" charset="0"/>
                <a:cs typeface="Arial" panose="020B0604020202020204" pitchFamily="34" charset="0"/>
              </a:rPr>
              <a:t>know</a:t>
            </a:r>
            <a:r>
              <a:rPr lang="de-DE" sz="6400" dirty="0">
                <a:latin typeface="Arial" panose="020B0604020202020204" pitchFamily="34" charset="0"/>
                <a:cs typeface="Arial" panose="020B0604020202020204" pitchFamily="34" charset="0"/>
              </a:rPr>
              <a:t> </a:t>
            </a:r>
            <a:r>
              <a:rPr lang="de-DE" sz="6400" dirty="0" err="1">
                <a:latin typeface="Arial" panose="020B0604020202020204" pitchFamily="34" charset="0"/>
                <a:cs typeface="Arial" panose="020B0604020202020204" pitchFamily="34" charset="0"/>
              </a:rPr>
              <a:t>how</a:t>
            </a:r>
            <a:r>
              <a:rPr lang="de-DE" sz="6400" dirty="0">
                <a:latin typeface="Arial" panose="020B0604020202020204" pitchFamily="34" charset="0"/>
                <a:cs typeface="Arial" panose="020B0604020202020204" pitchFamily="34" charset="0"/>
              </a:rPr>
              <a:t> zu realisieren.</a:t>
            </a:r>
          </a:p>
          <a:p>
            <a:pPr marL="457200" lvl="1" indent="0" algn="just">
              <a:lnSpc>
                <a:spcPct val="170000"/>
              </a:lnSpc>
              <a:buNone/>
            </a:pPr>
            <a:endParaRPr lang="de-DE" sz="6400" dirty="0">
              <a:latin typeface="Arial" panose="020B0604020202020204" pitchFamily="34" charset="0"/>
              <a:cs typeface="Arial" panose="020B0604020202020204" pitchFamily="34" charset="0"/>
            </a:endParaRPr>
          </a:p>
          <a:p>
            <a:pPr marL="457200" lvl="1" indent="0">
              <a:buNone/>
            </a:pPr>
            <a:endParaRPr lang="de-DE" sz="6400" dirty="0">
              <a:solidFill>
                <a:srgbClr val="000000"/>
              </a:solidFill>
              <a:latin typeface="Arial" panose="020B0604020202020204" pitchFamily="34" charset="0"/>
              <a:cs typeface="Arial" panose="020B0604020202020204" pitchFamily="34" charset="0"/>
            </a:endParaRPr>
          </a:p>
          <a:p>
            <a:pPr marL="457200" lvl="1" indent="0">
              <a:buNone/>
            </a:pPr>
            <a:r>
              <a:rPr lang="de-DE" sz="6400" dirty="0">
                <a:solidFill>
                  <a:srgbClr val="000000"/>
                </a:solidFill>
                <a:latin typeface="Arial" panose="020B0604020202020204" pitchFamily="34" charset="0"/>
                <a:cs typeface="Arial" panose="020B0604020202020204" pitchFamily="34" charset="0"/>
              </a:rPr>
              <a:t>Frankenthal 26.04.2022</a:t>
            </a:r>
          </a:p>
          <a:p>
            <a:pPr marL="457200" lvl="1" indent="0">
              <a:buNone/>
            </a:pPr>
            <a:endParaRPr lang="de-DE" sz="6400" dirty="0">
              <a:solidFill>
                <a:srgbClr val="000000"/>
              </a:solidFill>
              <a:latin typeface="Arial" panose="020B0604020202020204" pitchFamily="34" charset="0"/>
              <a:cs typeface="Arial" panose="020B0604020202020204" pitchFamily="34" charset="0"/>
            </a:endParaRPr>
          </a:p>
          <a:p>
            <a:pPr marL="457200" lvl="1" indent="0">
              <a:buNone/>
            </a:pPr>
            <a:r>
              <a:rPr lang="de-DE" sz="6400" dirty="0">
                <a:solidFill>
                  <a:srgbClr val="000000"/>
                </a:solidFill>
                <a:latin typeface="Arial" panose="020B0604020202020204" pitchFamily="34" charset="0"/>
                <a:cs typeface="Arial" panose="020B0604020202020204" pitchFamily="34" charset="0"/>
              </a:rPr>
              <a:t>Jerzy Behnke </a:t>
            </a:r>
            <a:r>
              <a:rPr lang="de-DE" sz="5600" dirty="0">
                <a:solidFill>
                  <a:srgbClr val="000000"/>
                </a:solidFill>
                <a:latin typeface="Arial" panose="020B0604020202020204" pitchFamily="34" charset="0"/>
                <a:cs typeface="Arial" panose="020B0604020202020204" pitchFamily="34" charset="0"/>
              </a:rPr>
              <a:t>Immobilienökonom IREBS </a:t>
            </a:r>
            <a:endParaRPr lang="de-DE" sz="5600" dirty="0">
              <a:latin typeface="Arial" panose="020B0604020202020204" pitchFamily="34" charset="0"/>
              <a:cs typeface="Arial" panose="020B0604020202020204" pitchFamily="34" charset="0"/>
            </a:endParaRPr>
          </a:p>
          <a:p>
            <a:pPr marL="457200" lvl="1" indent="0" algn="just">
              <a:buNone/>
            </a:pPr>
            <a:endParaRPr lang="de-DE" sz="1800" dirty="0">
              <a:latin typeface="Arial" panose="020B0604020202020204" pitchFamily="34" charset="0"/>
              <a:cs typeface="Arial" panose="020B0604020202020204" pitchFamily="34" charset="0"/>
            </a:endParaRPr>
          </a:p>
          <a:p>
            <a:pPr marL="457200" lvl="1" indent="0">
              <a:buNone/>
            </a:pPr>
            <a:endParaRPr lang="de-DE" sz="2100" dirty="0">
              <a:latin typeface="Arial" panose="020B0604020202020204" pitchFamily="34" charset="0"/>
              <a:cs typeface="Arial" panose="020B0604020202020204" pitchFamily="34" charset="0"/>
            </a:endParaRPr>
          </a:p>
          <a:p>
            <a:pPr marL="457200" lvl="1" indent="0">
              <a:buNone/>
            </a:pPr>
            <a:endParaRPr lang="de-DE" sz="2100" dirty="0">
              <a:latin typeface="Arial" panose="020B0604020202020204" pitchFamily="34" charset="0"/>
              <a:cs typeface="Arial" panose="020B0604020202020204" pitchFamily="34" charset="0"/>
            </a:endParaRPr>
          </a:p>
          <a:p>
            <a:pPr marL="457200" lvl="1" indent="0">
              <a:buNone/>
            </a:pPr>
            <a:endParaRPr lang="de-DE" sz="2100" dirty="0">
              <a:latin typeface="Arial" panose="020B0604020202020204" pitchFamily="34" charset="0"/>
              <a:cs typeface="Arial" panose="020B0604020202020204" pitchFamily="34" charset="0"/>
            </a:endParaRPr>
          </a:p>
          <a:p>
            <a:pPr marL="457200" lvl="1" indent="0">
              <a:buNone/>
            </a:pPr>
            <a:endParaRPr lang="de-DE" sz="1800" dirty="0"/>
          </a:p>
          <a:p>
            <a:pPr lvl="1">
              <a:buFont typeface="Wingdings" panose="05000000000000000000" pitchFamily="2" charset="2"/>
              <a:buChar char="§"/>
            </a:pPr>
            <a:endParaRPr lang="de" sz="2200" dirty="0">
              <a:solidFill>
                <a:schemeClr val="tx1">
                  <a:lumMod val="85000"/>
                  <a:lumOff val="15000"/>
                </a:schemeClr>
              </a:solidFill>
            </a:endParaRPr>
          </a:p>
        </p:txBody>
      </p:sp>
      <p:pic>
        <p:nvPicPr>
          <p:cNvPr id="5" name="Grafik 4">
            <a:extLst>
              <a:ext uri="{FF2B5EF4-FFF2-40B4-BE49-F238E27FC236}">
                <a16:creationId xmlns:a16="http://schemas.microsoft.com/office/drawing/2014/main" id="{F84CED64-31D0-45C1-B85D-987EC143F0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7489" y="248300"/>
            <a:ext cx="978037" cy="1331263"/>
          </a:xfrm>
          <a:prstGeom prst="rect">
            <a:avLst/>
          </a:prstGeom>
        </p:spPr>
      </p:pic>
    </p:spTree>
    <p:extLst>
      <p:ext uri="{BB962C8B-B14F-4D97-AF65-F5344CB8AC3E}">
        <p14:creationId xmlns:p14="http://schemas.microsoft.com/office/powerpoint/2010/main" val="359267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475</Words>
  <Application>Microsoft Office PowerPoint</Application>
  <PresentationFormat>Breitbild</PresentationFormat>
  <Paragraphs>52</Paragraphs>
  <Slides>7</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7</vt:i4>
      </vt:variant>
    </vt:vector>
  </HeadingPairs>
  <TitlesOfParts>
    <vt:vector size="13" baseType="lpstr">
      <vt:lpstr>Arial</vt:lpstr>
      <vt:lpstr>Calibri</vt:lpstr>
      <vt:lpstr>Calibri Light</vt:lpstr>
      <vt:lpstr>Myriad 400 600</vt:lpstr>
      <vt:lpstr>Wingdings</vt:lpstr>
      <vt:lpstr>Office</vt:lpstr>
      <vt:lpstr>Frankenthal Studernheim Quartiersentwicklung    </vt:lpstr>
      <vt:lpstr>Wohnquartier Studernheim </vt:lpstr>
      <vt:lpstr>Verkehr - Erschliessung</vt:lpstr>
      <vt:lpstr> Planungsschritte im Detail</vt:lpstr>
      <vt:lpstr> Planungsschritte im Detail</vt:lpstr>
      <vt:lpstr>Durchführung </vt:lpstr>
      <vt:lpstr>GSP Städtebau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Westenendensemble Frankfurt am Main</dc:title>
  <dc:creator>Jerzy Behnke</dc:creator>
  <cp:lastModifiedBy>Jerzy Behnke</cp:lastModifiedBy>
  <cp:revision>52</cp:revision>
  <dcterms:created xsi:type="dcterms:W3CDTF">2021-01-15T02:13:42Z</dcterms:created>
  <dcterms:modified xsi:type="dcterms:W3CDTF">2022-04-25T15:07:17Z</dcterms:modified>
</cp:coreProperties>
</file>